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28"/>
  </p:notesMasterIdLst>
  <p:sldIdLst>
    <p:sldId id="256" r:id="rId5"/>
    <p:sldId id="257" r:id="rId6"/>
    <p:sldId id="258" r:id="rId7"/>
    <p:sldId id="319" r:id="rId8"/>
    <p:sldId id="312" r:id="rId9"/>
    <p:sldId id="314" r:id="rId10"/>
    <p:sldId id="301" r:id="rId11"/>
    <p:sldId id="302" r:id="rId12"/>
    <p:sldId id="303" r:id="rId13"/>
    <p:sldId id="318" r:id="rId14"/>
    <p:sldId id="317" r:id="rId15"/>
    <p:sldId id="304" r:id="rId16"/>
    <p:sldId id="307" r:id="rId17"/>
    <p:sldId id="308" r:id="rId18"/>
    <p:sldId id="309" r:id="rId19"/>
    <p:sldId id="310" r:id="rId20"/>
    <p:sldId id="296" r:id="rId21"/>
    <p:sldId id="297" r:id="rId22"/>
    <p:sldId id="298" r:id="rId23"/>
    <p:sldId id="299" r:id="rId24"/>
    <p:sldId id="300" r:id="rId25"/>
    <p:sldId id="293" r:id="rId26"/>
    <p:sldId id="274" r:id="rId2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ijl, gemiddeld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Stijl, donker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AF606853-7671-496A-8E4F-DF71F8EC918B}" styleName="Stijl, donker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Stijl, gemiddeld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Stijl, gemiddeld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Stijl, gemiddeld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Stijl, licht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Stijl, licht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Stijl, licht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Stijl, thema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4051" autoAdjust="0"/>
  </p:normalViewPr>
  <p:slideViewPr>
    <p:cSldViewPr snapToGrid="0">
      <p:cViewPr varScale="1">
        <p:scale>
          <a:sx n="54" d="100"/>
          <a:sy n="54" d="100"/>
        </p:scale>
        <p:origin x="187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AFBBB7-7F8C-4035-90BE-0DFA58E73D1F}" type="datetimeFigureOut">
              <a:rPr lang="nl-NL" smtClean="0"/>
              <a:t>18-9-2018</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F7FBF1-AD57-4CAE-ADAB-C79A0BAD9FFA}" type="slidenum">
              <a:rPr lang="nl-NL" smtClean="0"/>
              <a:t>‹nr.›</a:t>
            </a:fld>
            <a:endParaRPr lang="nl-NL"/>
          </a:p>
        </p:txBody>
      </p:sp>
    </p:spTree>
    <p:extLst>
      <p:ext uri="{BB962C8B-B14F-4D97-AF65-F5344CB8AC3E}">
        <p14:creationId xmlns:p14="http://schemas.microsoft.com/office/powerpoint/2010/main" val="847897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Voerkrat</a:t>
            </a:r>
            <a:r>
              <a:rPr lang="nl-NL" baseline="0" dirty="0" smtClean="0"/>
              <a:t> kan je bij Albert Jan vinden. De antwoorden zitten in de krat. </a:t>
            </a:r>
          </a:p>
          <a:p>
            <a:r>
              <a:rPr lang="nl-NL" baseline="0" dirty="0" smtClean="0"/>
              <a:t>Laat de leerlingen nadenken wel soort voer ze zien.</a:t>
            </a:r>
          </a:p>
          <a:p>
            <a:endParaRPr lang="nl-NL" dirty="0"/>
          </a:p>
        </p:txBody>
      </p:sp>
      <p:sp>
        <p:nvSpPr>
          <p:cNvPr id="4" name="Tijdelijke aanduiding voor dianummer 3"/>
          <p:cNvSpPr>
            <a:spLocks noGrp="1"/>
          </p:cNvSpPr>
          <p:nvPr>
            <p:ph type="sldNum" sz="quarter" idx="10"/>
          </p:nvPr>
        </p:nvSpPr>
        <p:spPr/>
        <p:txBody>
          <a:bodyPr/>
          <a:lstStyle/>
          <a:p>
            <a:fld id="{8CF7FBF1-AD57-4CAE-ADAB-C79A0BAD9FFA}" type="slidenum">
              <a:rPr lang="nl-NL" smtClean="0"/>
              <a:t>4</a:t>
            </a:fld>
            <a:endParaRPr lang="nl-NL"/>
          </a:p>
        </p:txBody>
      </p:sp>
    </p:spTree>
    <p:extLst>
      <p:ext uri="{BB962C8B-B14F-4D97-AF65-F5344CB8AC3E}">
        <p14:creationId xmlns:p14="http://schemas.microsoft.com/office/powerpoint/2010/main" val="4038074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Opdracht?</a:t>
            </a:r>
            <a:r>
              <a:rPr lang="nl-NL" baseline="0" dirty="0" smtClean="0"/>
              <a:t> Waar horen de voedingstoffen bij? </a:t>
            </a:r>
          </a:p>
          <a:p>
            <a:endParaRPr lang="nl-NL" baseline="0" dirty="0" smtClean="0"/>
          </a:p>
          <a:p>
            <a:r>
              <a:rPr lang="nl-NL" baseline="0" dirty="0" smtClean="0"/>
              <a:t>Waarvoor dienen de bouwstoffen</a:t>
            </a:r>
            <a:endParaRPr lang="nl-NL" dirty="0"/>
          </a:p>
        </p:txBody>
      </p:sp>
      <p:sp>
        <p:nvSpPr>
          <p:cNvPr id="4" name="Tijdelijke aanduiding voor dianummer 3"/>
          <p:cNvSpPr>
            <a:spLocks noGrp="1"/>
          </p:cNvSpPr>
          <p:nvPr>
            <p:ph type="sldNum" sz="quarter" idx="10"/>
          </p:nvPr>
        </p:nvSpPr>
        <p:spPr/>
        <p:txBody>
          <a:bodyPr/>
          <a:lstStyle/>
          <a:p>
            <a:fld id="{8CF7FBF1-AD57-4CAE-ADAB-C79A0BAD9FFA}" type="slidenum">
              <a:rPr lang="nl-NL" smtClean="0"/>
              <a:t>8</a:t>
            </a:fld>
            <a:endParaRPr lang="nl-NL" dirty="0"/>
          </a:p>
        </p:txBody>
      </p:sp>
    </p:spTree>
    <p:extLst>
      <p:ext uri="{BB962C8B-B14F-4D97-AF65-F5344CB8AC3E}">
        <p14:creationId xmlns:p14="http://schemas.microsoft.com/office/powerpoint/2010/main" val="4138946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kern="1200" dirty="0" smtClean="0">
                <a:solidFill>
                  <a:schemeClr val="tx1"/>
                </a:solidFill>
                <a:effectLst/>
                <a:latin typeface="+mn-lt"/>
                <a:ea typeface="+mn-ea"/>
                <a:cs typeface="+mn-cs"/>
              </a:rPr>
              <a:t>Opbouw van voer (te bepalen met de “Weende Analyse” in een laboratorium)</a:t>
            </a:r>
            <a:br>
              <a:rPr lang="nl-NL" sz="1200" b="1" kern="1200" dirty="0" smtClean="0">
                <a:solidFill>
                  <a:schemeClr val="tx1"/>
                </a:solidFill>
                <a:effectLst/>
                <a:latin typeface="+mn-lt"/>
                <a:ea typeface="+mn-ea"/>
                <a:cs typeface="+mn-cs"/>
              </a:rPr>
            </a:br>
            <a:r>
              <a:rPr lang="nl-NL" sz="1200" kern="1200" dirty="0" smtClean="0">
                <a:solidFill>
                  <a:schemeClr val="tx1"/>
                </a:solidFill>
                <a:effectLst/>
                <a:latin typeface="+mn-lt"/>
                <a:ea typeface="+mn-ea"/>
                <a:cs typeface="+mn-cs"/>
              </a:rPr>
              <a:t>In onderstaand schema is te zien hoe voer is opgebouwd uit droge stof en water. In de droge stof zitten de voedingsstoffen die een dier nodig heeft. Verder zie je dat er onderscheid gemaakt wordt tussen organische en anorganische stof. Organische stof is brandbaar (energie) zoals vet. Anorganische stof (as) blijft over na verbranding. Organische stof bestaat uit koolhydraten, vetten en eiwitten. De anorganische stof bestaat uit mineralen en eventueel verontreinigingen, bijvoorbeeld gronddeeltjes. </a:t>
            </a:r>
          </a:p>
          <a:p>
            <a:endParaRPr lang="nl-NL" dirty="0" smtClean="0"/>
          </a:p>
          <a:p>
            <a:endParaRPr lang="nl-NL" dirty="0" smtClean="0"/>
          </a:p>
          <a:p>
            <a:endParaRPr lang="nl-NL" dirty="0" smtClean="0"/>
          </a:p>
          <a:p>
            <a:r>
              <a:rPr lang="nl-NL" dirty="0" smtClean="0"/>
              <a:t>Antwoord:</a:t>
            </a:r>
            <a:r>
              <a:rPr lang="nl-NL" baseline="0" dirty="0" smtClean="0"/>
              <a:t> </a:t>
            </a:r>
          </a:p>
          <a:p>
            <a:r>
              <a:rPr lang="nl-NL" dirty="0" smtClean="0"/>
              <a:t>Bouwstoffen: opbouw, wederopbouw, herstel </a:t>
            </a:r>
            <a:r>
              <a:rPr lang="nl-NL" dirty="0" smtClean="0">
                <a:sym typeface="Wingdings" panose="05000000000000000000" pitchFamily="2" charset="2"/>
              </a:rPr>
              <a:t> </a:t>
            </a:r>
            <a:endParaRPr lang="nl-NL" dirty="0" smtClean="0"/>
          </a:p>
          <a:p>
            <a:r>
              <a:rPr lang="nl-NL" dirty="0" smtClean="0"/>
              <a:t>Brandstoffen: energie, temperatuur </a:t>
            </a:r>
          </a:p>
          <a:p>
            <a:r>
              <a:rPr lang="nl-NL" dirty="0" smtClean="0"/>
              <a:t>Beschermende stoffen: lichaamsprocessen </a:t>
            </a:r>
          </a:p>
          <a:p>
            <a:endParaRPr lang="nl-NL" dirty="0"/>
          </a:p>
        </p:txBody>
      </p:sp>
      <p:sp>
        <p:nvSpPr>
          <p:cNvPr id="4" name="Tijdelijke aanduiding voor dianummer 3"/>
          <p:cNvSpPr>
            <a:spLocks noGrp="1"/>
          </p:cNvSpPr>
          <p:nvPr>
            <p:ph type="sldNum" sz="quarter" idx="10"/>
          </p:nvPr>
        </p:nvSpPr>
        <p:spPr/>
        <p:txBody>
          <a:bodyPr/>
          <a:lstStyle/>
          <a:p>
            <a:fld id="{8CF7FBF1-AD57-4CAE-ADAB-C79A0BAD9FFA}" type="slidenum">
              <a:rPr lang="nl-NL" smtClean="0"/>
              <a:t>9</a:t>
            </a:fld>
            <a:endParaRPr lang="nl-NL"/>
          </a:p>
        </p:txBody>
      </p:sp>
    </p:spTree>
    <p:extLst>
      <p:ext uri="{BB962C8B-B14F-4D97-AF65-F5344CB8AC3E}">
        <p14:creationId xmlns:p14="http://schemas.microsoft.com/office/powerpoint/2010/main" val="1060916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kern="1200" dirty="0" smtClean="0">
                <a:solidFill>
                  <a:schemeClr val="tx1"/>
                </a:solidFill>
                <a:effectLst/>
                <a:latin typeface="+mn-lt"/>
                <a:ea typeface="+mn-ea"/>
                <a:cs typeface="+mn-cs"/>
              </a:rPr>
              <a:t>Opbouw van voer (te bepalen met de “Weende Analyse” in een laboratorium)</a:t>
            </a:r>
            <a:br>
              <a:rPr lang="nl-NL" sz="1200" b="1" kern="1200" dirty="0" smtClean="0">
                <a:solidFill>
                  <a:schemeClr val="tx1"/>
                </a:solidFill>
                <a:effectLst/>
                <a:latin typeface="+mn-lt"/>
                <a:ea typeface="+mn-ea"/>
                <a:cs typeface="+mn-cs"/>
              </a:rPr>
            </a:br>
            <a:r>
              <a:rPr lang="nl-NL" sz="1200" kern="1200" dirty="0" smtClean="0">
                <a:solidFill>
                  <a:schemeClr val="tx1"/>
                </a:solidFill>
                <a:effectLst/>
                <a:latin typeface="+mn-lt"/>
                <a:ea typeface="+mn-ea"/>
                <a:cs typeface="+mn-cs"/>
              </a:rPr>
              <a:t>In onderstaand schema is te zien hoe voer is opgebouwd uit droge stof en water. In de droge stof zitten de voedingsstoffen die een dier nodig heeft. Verder zie je dat er onderscheid gemaakt wordt tussen organische en anorganische stof. Organische stof is brandbaar (energie) zoals vet. Anorganische stof (as) blijft over na verbranding. Organische stof bestaat uit koolhydraten, vetten en eiwitten. De anorganische stof bestaat uit mineralen en eventueel verontreinigingen, bijvoorbeeld gronddeeltjes. </a:t>
            </a:r>
          </a:p>
          <a:p>
            <a:endParaRPr lang="nl-NL" dirty="0"/>
          </a:p>
        </p:txBody>
      </p:sp>
      <p:sp>
        <p:nvSpPr>
          <p:cNvPr id="4" name="Tijdelijke aanduiding voor dianummer 3"/>
          <p:cNvSpPr>
            <a:spLocks noGrp="1"/>
          </p:cNvSpPr>
          <p:nvPr>
            <p:ph type="sldNum" sz="quarter" idx="10"/>
          </p:nvPr>
        </p:nvSpPr>
        <p:spPr/>
        <p:txBody>
          <a:bodyPr/>
          <a:lstStyle/>
          <a:p>
            <a:fld id="{8CF7FBF1-AD57-4CAE-ADAB-C79A0BAD9FFA}" type="slidenum">
              <a:rPr lang="nl-NL" smtClean="0"/>
              <a:t>10</a:t>
            </a:fld>
            <a:endParaRPr lang="nl-NL"/>
          </a:p>
        </p:txBody>
      </p:sp>
    </p:spTree>
    <p:extLst>
      <p:ext uri="{BB962C8B-B14F-4D97-AF65-F5344CB8AC3E}">
        <p14:creationId xmlns:p14="http://schemas.microsoft.com/office/powerpoint/2010/main" val="2412978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Antwoord:</a:t>
            </a:r>
            <a:r>
              <a:rPr lang="nl-NL" baseline="0" dirty="0" smtClean="0"/>
              <a:t> </a:t>
            </a:r>
          </a:p>
          <a:p>
            <a:r>
              <a:rPr lang="nl-NL" dirty="0" smtClean="0"/>
              <a:t>Bouwstoffen: opbouw, wederopbouw, herstel </a:t>
            </a:r>
            <a:r>
              <a:rPr lang="nl-NL" dirty="0" smtClean="0">
                <a:sym typeface="Wingdings" panose="05000000000000000000" pitchFamily="2" charset="2"/>
              </a:rPr>
              <a:t> </a:t>
            </a:r>
            <a:endParaRPr lang="nl-NL" dirty="0" smtClean="0"/>
          </a:p>
          <a:p>
            <a:r>
              <a:rPr lang="nl-NL" dirty="0" smtClean="0"/>
              <a:t>Brandstoffen: energie, temperatuur </a:t>
            </a:r>
          </a:p>
          <a:p>
            <a:r>
              <a:rPr lang="nl-NL" dirty="0" smtClean="0"/>
              <a:t>Beschermende stoffen: lichaamsprocessen </a:t>
            </a:r>
          </a:p>
          <a:p>
            <a:endParaRPr lang="nl-NL" dirty="0"/>
          </a:p>
        </p:txBody>
      </p:sp>
      <p:sp>
        <p:nvSpPr>
          <p:cNvPr id="4" name="Tijdelijke aanduiding voor dianummer 3"/>
          <p:cNvSpPr>
            <a:spLocks noGrp="1"/>
          </p:cNvSpPr>
          <p:nvPr>
            <p:ph type="sldNum" sz="quarter" idx="10"/>
          </p:nvPr>
        </p:nvSpPr>
        <p:spPr/>
        <p:txBody>
          <a:bodyPr/>
          <a:lstStyle/>
          <a:p>
            <a:fld id="{8CF7FBF1-AD57-4CAE-ADAB-C79A0BAD9FFA}" type="slidenum">
              <a:rPr lang="nl-NL" smtClean="0"/>
              <a:t>12</a:t>
            </a:fld>
            <a:endParaRPr lang="nl-NL" dirty="0"/>
          </a:p>
        </p:txBody>
      </p:sp>
    </p:spTree>
    <p:extLst>
      <p:ext uri="{BB962C8B-B14F-4D97-AF65-F5344CB8AC3E}">
        <p14:creationId xmlns:p14="http://schemas.microsoft.com/office/powerpoint/2010/main" val="1704428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smtClean="0"/>
              <a:t>-diarree</a:t>
            </a:r>
            <a:br>
              <a:rPr lang="nl-NL" dirty="0" smtClean="0"/>
            </a:br>
            <a:r>
              <a:rPr lang="nl-NL" dirty="0" smtClean="0"/>
              <a:t>-lactatie</a:t>
            </a:r>
            <a:br>
              <a:rPr lang="nl-NL" dirty="0" smtClean="0"/>
            </a:br>
            <a:r>
              <a:rPr lang="nl-NL" dirty="0" smtClean="0"/>
              <a:t>-verhoogde lichaamstemperatuur</a:t>
            </a:r>
            <a:br>
              <a:rPr lang="nl-NL" dirty="0" smtClean="0"/>
            </a:br>
            <a:r>
              <a:rPr lang="nl-NL" dirty="0" smtClean="0"/>
              <a:t>-verhoogde omgevingstemperatuur</a:t>
            </a:r>
            <a:br>
              <a:rPr lang="nl-NL" dirty="0" smtClean="0"/>
            </a:br>
            <a:r>
              <a:rPr lang="nl-NL" dirty="0" smtClean="0"/>
              <a:t>-bloedingen</a:t>
            </a:r>
            <a:br>
              <a:rPr lang="nl-NL" dirty="0" smtClean="0"/>
            </a:br>
            <a:r>
              <a:rPr lang="nl-NL" dirty="0" smtClean="0"/>
              <a:t>-braken</a:t>
            </a:r>
          </a:p>
          <a:p>
            <a:endParaRPr lang="nl-NL" dirty="0"/>
          </a:p>
        </p:txBody>
      </p:sp>
      <p:sp>
        <p:nvSpPr>
          <p:cNvPr id="4" name="Tijdelijke aanduiding voor dianummer 3"/>
          <p:cNvSpPr>
            <a:spLocks noGrp="1"/>
          </p:cNvSpPr>
          <p:nvPr>
            <p:ph type="sldNum" sz="quarter" idx="10"/>
          </p:nvPr>
        </p:nvSpPr>
        <p:spPr/>
        <p:txBody>
          <a:bodyPr/>
          <a:lstStyle/>
          <a:p>
            <a:fld id="{8CF7FBF1-AD57-4CAE-ADAB-C79A0BAD9FFA}" type="slidenum">
              <a:rPr lang="nl-NL" smtClean="0"/>
              <a:t>16</a:t>
            </a:fld>
            <a:endParaRPr lang="nl-NL"/>
          </a:p>
        </p:txBody>
      </p:sp>
    </p:spTree>
    <p:extLst>
      <p:ext uri="{BB962C8B-B14F-4D97-AF65-F5344CB8AC3E}">
        <p14:creationId xmlns:p14="http://schemas.microsoft.com/office/powerpoint/2010/main" val="1595618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Bedrijven in de diervoedersector kunnen een stap verder gaan door over te gaan tot </a:t>
            </a:r>
            <a:r>
              <a:rPr lang="nl-NL" dirty="0" err="1" smtClean="0"/>
              <a:t>Good</a:t>
            </a:r>
            <a:r>
              <a:rPr lang="nl-NL" dirty="0" smtClean="0"/>
              <a:t> Manufacturing/Managing </a:t>
            </a:r>
            <a:r>
              <a:rPr lang="nl-NL" dirty="0" err="1" smtClean="0"/>
              <a:t>Practice</a:t>
            </a:r>
            <a:r>
              <a:rPr lang="nl-NL" dirty="0" smtClean="0"/>
              <a:t>. Dankzij deze regeling, beter bekend als de GMP-regeling, kunnen bedrijven aantoonbaar waarborgen dat diervoeders en ingrediënten voor diervoeders voldoen aan de wettelijke voorschriften en aan bovenwettelijke eisen, overeengekomen met ketenpartijen.</a:t>
            </a:r>
            <a:endParaRPr lang="nl-NL" dirty="0"/>
          </a:p>
        </p:txBody>
      </p:sp>
      <p:sp>
        <p:nvSpPr>
          <p:cNvPr id="4" name="Tijdelijke aanduiding voor dianummer 3"/>
          <p:cNvSpPr>
            <a:spLocks noGrp="1"/>
          </p:cNvSpPr>
          <p:nvPr>
            <p:ph type="sldNum" sz="quarter" idx="10"/>
          </p:nvPr>
        </p:nvSpPr>
        <p:spPr/>
        <p:txBody>
          <a:bodyPr/>
          <a:lstStyle/>
          <a:p>
            <a:fld id="{8CF7FBF1-AD57-4CAE-ADAB-C79A0BAD9FFA}" type="slidenum">
              <a:rPr lang="nl-NL" smtClean="0"/>
              <a:t>17</a:t>
            </a:fld>
            <a:endParaRPr lang="nl-NL"/>
          </a:p>
        </p:txBody>
      </p:sp>
    </p:spTree>
    <p:extLst>
      <p:ext uri="{BB962C8B-B14F-4D97-AF65-F5344CB8AC3E}">
        <p14:creationId xmlns:p14="http://schemas.microsoft.com/office/powerpoint/2010/main" val="2725467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Voerkrat</a:t>
            </a:r>
            <a:r>
              <a:rPr lang="nl-NL" baseline="0" dirty="0" smtClean="0"/>
              <a:t> kan je bij Albert Jan vinden. De antwoorden zitten in de krat. </a:t>
            </a:r>
          </a:p>
          <a:p>
            <a:r>
              <a:rPr lang="nl-NL" baseline="0" dirty="0" smtClean="0"/>
              <a:t>Laat de leerlingen nadenken wel soort voer ze zien.</a:t>
            </a:r>
          </a:p>
          <a:p>
            <a:endParaRPr lang="nl-NL" dirty="0"/>
          </a:p>
        </p:txBody>
      </p:sp>
      <p:sp>
        <p:nvSpPr>
          <p:cNvPr id="4" name="Tijdelijke aanduiding voor dianummer 3"/>
          <p:cNvSpPr>
            <a:spLocks noGrp="1"/>
          </p:cNvSpPr>
          <p:nvPr>
            <p:ph type="sldNum" sz="quarter" idx="10"/>
          </p:nvPr>
        </p:nvSpPr>
        <p:spPr/>
        <p:txBody>
          <a:bodyPr/>
          <a:lstStyle/>
          <a:p>
            <a:fld id="{8CF7FBF1-AD57-4CAE-ADAB-C79A0BAD9FFA}" type="slidenum">
              <a:rPr lang="nl-NL" smtClean="0"/>
              <a:t>22</a:t>
            </a:fld>
            <a:endParaRPr lang="nl-NL"/>
          </a:p>
        </p:txBody>
      </p:sp>
    </p:spTree>
    <p:extLst>
      <p:ext uri="{BB962C8B-B14F-4D97-AF65-F5344CB8AC3E}">
        <p14:creationId xmlns:p14="http://schemas.microsoft.com/office/powerpoint/2010/main" val="3587885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CF7FBF1-AD57-4CAE-ADAB-C79A0BAD9FFA}" type="slidenum">
              <a:rPr lang="nl-NL" smtClean="0"/>
              <a:t>23</a:t>
            </a:fld>
            <a:endParaRPr lang="nl-NL"/>
          </a:p>
        </p:txBody>
      </p:sp>
    </p:spTree>
    <p:extLst>
      <p:ext uri="{BB962C8B-B14F-4D97-AF65-F5344CB8AC3E}">
        <p14:creationId xmlns:p14="http://schemas.microsoft.com/office/powerpoint/2010/main" val="4294393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4500"/>
            </a:lvl1pPr>
          </a:lstStyle>
          <a:p>
            <a:r>
              <a:rPr lang="nl-NL" smtClean="0"/>
              <a:t>Klik om de stijl te bewerken</a:t>
            </a:r>
            <a:endParaRPr lang="nl-NL"/>
          </a:p>
        </p:txBody>
      </p:sp>
      <p:sp>
        <p:nvSpPr>
          <p:cNvPr id="3" name="Ondertitel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766E7BF-1B43-4560-9C11-4E36536E79C0}" type="datetimeFigureOut">
              <a:rPr lang="nl-NL" smtClean="0"/>
              <a:t>18-9-2018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C5BEDD1-4FC0-4651-8894-C55E6A89B39A}" type="slidenum">
              <a:rPr lang="nl-NL" smtClean="0"/>
              <a:t>‹nr.›</a:t>
            </a:fld>
            <a:endParaRPr lang="nl-NL"/>
          </a:p>
        </p:txBody>
      </p:sp>
    </p:spTree>
    <p:extLst>
      <p:ext uri="{BB962C8B-B14F-4D97-AF65-F5344CB8AC3E}">
        <p14:creationId xmlns:p14="http://schemas.microsoft.com/office/powerpoint/2010/main" val="4096191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766E7BF-1B43-4560-9C11-4E36536E79C0}" type="datetimeFigureOut">
              <a:rPr lang="nl-NL" smtClean="0"/>
              <a:t>18-9-2018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C5BEDD1-4FC0-4651-8894-C55E6A89B39A}" type="slidenum">
              <a:rPr lang="nl-NL" smtClean="0"/>
              <a:t>‹nr.›</a:t>
            </a:fld>
            <a:endParaRPr lang="nl-NL"/>
          </a:p>
        </p:txBody>
      </p:sp>
    </p:spTree>
    <p:extLst>
      <p:ext uri="{BB962C8B-B14F-4D97-AF65-F5344CB8AC3E}">
        <p14:creationId xmlns:p14="http://schemas.microsoft.com/office/powerpoint/2010/main" val="2779130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43675" y="365125"/>
            <a:ext cx="1971675"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28650" y="365125"/>
            <a:ext cx="5800725"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766E7BF-1B43-4560-9C11-4E36536E79C0}" type="datetimeFigureOut">
              <a:rPr lang="nl-NL" smtClean="0"/>
              <a:t>18-9-2018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C5BEDD1-4FC0-4651-8894-C55E6A89B39A}" type="slidenum">
              <a:rPr lang="nl-NL" smtClean="0"/>
              <a:t>‹nr.›</a:t>
            </a:fld>
            <a:endParaRPr lang="nl-NL"/>
          </a:p>
        </p:txBody>
      </p:sp>
    </p:spTree>
    <p:extLst>
      <p:ext uri="{BB962C8B-B14F-4D97-AF65-F5344CB8AC3E}">
        <p14:creationId xmlns:p14="http://schemas.microsoft.com/office/powerpoint/2010/main" val="66413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766E7BF-1B43-4560-9C11-4E36536E79C0}" type="datetimeFigureOut">
              <a:rPr lang="nl-NL" smtClean="0"/>
              <a:t>18-9-2018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C5BEDD1-4FC0-4651-8894-C55E6A89B39A}" type="slidenum">
              <a:rPr lang="nl-NL" smtClean="0"/>
              <a:t>‹nr.›</a:t>
            </a:fld>
            <a:endParaRPr lang="nl-NL"/>
          </a:p>
        </p:txBody>
      </p:sp>
    </p:spTree>
    <p:extLst>
      <p:ext uri="{BB962C8B-B14F-4D97-AF65-F5344CB8AC3E}">
        <p14:creationId xmlns:p14="http://schemas.microsoft.com/office/powerpoint/2010/main" val="2202863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9"/>
            <a:ext cx="7886700" cy="2852737"/>
          </a:xfrm>
        </p:spPr>
        <p:txBody>
          <a:bodyPr anchor="b"/>
          <a:lstStyle>
            <a:lvl1pPr>
              <a:defRPr sz="4500"/>
            </a:lvl1pPr>
          </a:lstStyle>
          <a:p>
            <a:r>
              <a:rPr lang="nl-NL" smtClean="0"/>
              <a:t>Klik om de stijl te bewerken</a:t>
            </a:r>
            <a:endParaRPr lang="nl-NL"/>
          </a:p>
        </p:txBody>
      </p:sp>
      <p:sp>
        <p:nvSpPr>
          <p:cNvPr id="3" name="Tijdelijke aanduiding voor teks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E766E7BF-1B43-4560-9C11-4E36536E79C0}" type="datetimeFigureOut">
              <a:rPr lang="nl-NL" smtClean="0"/>
              <a:t>18-9-2018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C5BEDD1-4FC0-4651-8894-C55E6A89B39A}" type="slidenum">
              <a:rPr lang="nl-NL" smtClean="0"/>
              <a:t>‹nr.›</a:t>
            </a:fld>
            <a:endParaRPr lang="nl-NL"/>
          </a:p>
        </p:txBody>
      </p:sp>
    </p:spTree>
    <p:extLst>
      <p:ext uri="{BB962C8B-B14F-4D97-AF65-F5344CB8AC3E}">
        <p14:creationId xmlns:p14="http://schemas.microsoft.com/office/powerpoint/2010/main" val="2300290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28650" y="1825625"/>
            <a:ext cx="38862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29150" y="1825625"/>
            <a:ext cx="38862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766E7BF-1B43-4560-9C11-4E36536E79C0}" type="datetimeFigureOut">
              <a:rPr lang="nl-NL" smtClean="0"/>
              <a:t>18-9-2018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C5BEDD1-4FC0-4651-8894-C55E6A89B39A}" type="slidenum">
              <a:rPr lang="nl-NL" smtClean="0"/>
              <a:t>‹nr.›</a:t>
            </a:fld>
            <a:endParaRPr lang="nl-NL"/>
          </a:p>
        </p:txBody>
      </p:sp>
    </p:spTree>
    <p:extLst>
      <p:ext uri="{BB962C8B-B14F-4D97-AF65-F5344CB8AC3E}">
        <p14:creationId xmlns:p14="http://schemas.microsoft.com/office/powerpoint/2010/main" val="4044070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29841" y="365126"/>
            <a:ext cx="78867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smtClean="0"/>
              <a:t>Tekststijl van het model bewerken</a:t>
            </a:r>
          </a:p>
        </p:txBody>
      </p:sp>
      <p:sp>
        <p:nvSpPr>
          <p:cNvPr id="4" name="Tijdelijke aanduiding voor inhoud 3"/>
          <p:cNvSpPr>
            <a:spLocks noGrp="1"/>
          </p:cNvSpPr>
          <p:nvPr>
            <p:ph sz="half" idx="2"/>
          </p:nvPr>
        </p:nvSpPr>
        <p:spPr>
          <a:xfrm>
            <a:off x="629842" y="2505075"/>
            <a:ext cx="3868340"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smtClean="0"/>
              <a:t>Tekststijl van het model bewerken</a:t>
            </a:r>
          </a:p>
        </p:txBody>
      </p:sp>
      <p:sp>
        <p:nvSpPr>
          <p:cNvPr id="6" name="Tijdelijke aanduiding voor inhoud 5"/>
          <p:cNvSpPr>
            <a:spLocks noGrp="1"/>
          </p:cNvSpPr>
          <p:nvPr>
            <p:ph sz="quarter" idx="4"/>
          </p:nvPr>
        </p:nvSpPr>
        <p:spPr>
          <a:xfrm>
            <a:off x="4629150" y="2505075"/>
            <a:ext cx="3887391"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766E7BF-1B43-4560-9C11-4E36536E79C0}" type="datetimeFigureOut">
              <a:rPr lang="nl-NL" smtClean="0"/>
              <a:t>18-9-2018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C5BEDD1-4FC0-4651-8894-C55E6A89B39A}" type="slidenum">
              <a:rPr lang="nl-NL" smtClean="0"/>
              <a:t>‹nr.›</a:t>
            </a:fld>
            <a:endParaRPr lang="nl-NL"/>
          </a:p>
        </p:txBody>
      </p:sp>
    </p:spTree>
    <p:extLst>
      <p:ext uri="{BB962C8B-B14F-4D97-AF65-F5344CB8AC3E}">
        <p14:creationId xmlns:p14="http://schemas.microsoft.com/office/powerpoint/2010/main" val="2412572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766E7BF-1B43-4560-9C11-4E36536E79C0}" type="datetimeFigureOut">
              <a:rPr lang="nl-NL" smtClean="0"/>
              <a:t>18-9-2018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C5BEDD1-4FC0-4651-8894-C55E6A89B39A}" type="slidenum">
              <a:rPr lang="nl-NL" smtClean="0"/>
              <a:t>‹nr.›</a:t>
            </a:fld>
            <a:endParaRPr lang="nl-NL"/>
          </a:p>
        </p:txBody>
      </p:sp>
    </p:spTree>
    <p:extLst>
      <p:ext uri="{BB962C8B-B14F-4D97-AF65-F5344CB8AC3E}">
        <p14:creationId xmlns:p14="http://schemas.microsoft.com/office/powerpoint/2010/main" val="129750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766E7BF-1B43-4560-9C11-4E36536E79C0}" type="datetimeFigureOut">
              <a:rPr lang="nl-NL" smtClean="0"/>
              <a:t>18-9-2018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C5BEDD1-4FC0-4651-8894-C55E6A89B39A}" type="slidenum">
              <a:rPr lang="nl-NL" smtClean="0"/>
              <a:t>‹nr.›</a:t>
            </a:fld>
            <a:endParaRPr lang="nl-NL"/>
          </a:p>
        </p:txBody>
      </p:sp>
    </p:spTree>
    <p:extLst>
      <p:ext uri="{BB962C8B-B14F-4D97-AF65-F5344CB8AC3E}">
        <p14:creationId xmlns:p14="http://schemas.microsoft.com/office/powerpoint/2010/main" val="1787952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2400"/>
            </a:lvl1pPr>
          </a:lstStyle>
          <a:p>
            <a:r>
              <a:rPr lang="nl-NL" smtClean="0"/>
              <a:t>Klik om de stijl te bewerken</a:t>
            </a:r>
            <a:endParaRPr lang="nl-NL"/>
          </a:p>
        </p:txBody>
      </p:sp>
      <p:sp>
        <p:nvSpPr>
          <p:cNvPr id="3" name="Tijdelijke aanduiding voor inhoud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E766E7BF-1B43-4560-9C11-4E36536E79C0}" type="datetimeFigureOut">
              <a:rPr lang="nl-NL" smtClean="0"/>
              <a:t>18-9-2018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C5BEDD1-4FC0-4651-8894-C55E6A89B39A}" type="slidenum">
              <a:rPr lang="nl-NL" smtClean="0"/>
              <a:t>‹nr.›</a:t>
            </a:fld>
            <a:endParaRPr lang="nl-NL"/>
          </a:p>
        </p:txBody>
      </p:sp>
    </p:spTree>
    <p:extLst>
      <p:ext uri="{BB962C8B-B14F-4D97-AF65-F5344CB8AC3E}">
        <p14:creationId xmlns:p14="http://schemas.microsoft.com/office/powerpoint/2010/main" val="2192652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24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smtClean="0"/>
              <a:t>Klik op het pictogram als u een afbeelding wilt toevoegen</a:t>
            </a:r>
            <a:endParaRPr lang="nl-NL"/>
          </a:p>
        </p:txBody>
      </p:sp>
      <p:sp>
        <p:nvSpPr>
          <p:cNvPr id="4" name="Tijdelijke aanduiding voor teks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E766E7BF-1B43-4560-9C11-4E36536E79C0}" type="datetimeFigureOut">
              <a:rPr lang="nl-NL" smtClean="0"/>
              <a:t>18-9-2018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C5BEDD1-4FC0-4651-8894-C55E6A89B39A}" type="slidenum">
              <a:rPr lang="nl-NL" smtClean="0"/>
              <a:t>‹nr.›</a:t>
            </a:fld>
            <a:endParaRPr lang="nl-NL"/>
          </a:p>
        </p:txBody>
      </p:sp>
    </p:spTree>
    <p:extLst>
      <p:ext uri="{BB962C8B-B14F-4D97-AF65-F5344CB8AC3E}">
        <p14:creationId xmlns:p14="http://schemas.microsoft.com/office/powerpoint/2010/main" val="1917017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766E7BF-1B43-4560-9C11-4E36536E79C0}" type="datetimeFigureOut">
              <a:rPr lang="nl-NL" smtClean="0"/>
              <a:t>18-9-2018</a:t>
            </a:fld>
            <a:endParaRPr lang="nl-NL"/>
          </a:p>
        </p:txBody>
      </p:sp>
      <p:sp>
        <p:nvSpPr>
          <p:cNvPr id="5" name="Tijdelijke aanduiding voor voettekst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C5BEDD1-4FC0-4651-8894-C55E6A89B39A}" type="slidenum">
              <a:rPr lang="nl-NL" smtClean="0"/>
              <a:t>‹nr.›</a:t>
            </a:fld>
            <a:endParaRPr lang="nl-NL"/>
          </a:p>
        </p:txBody>
      </p:sp>
    </p:spTree>
    <p:extLst>
      <p:ext uri="{BB962C8B-B14F-4D97-AF65-F5344CB8AC3E}">
        <p14:creationId xmlns:p14="http://schemas.microsoft.com/office/powerpoint/2010/main" val="160769445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28429" y="3720516"/>
            <a:ext cx="6801146" cy="1835147"/>
          </a:xfrm>
        </p:spPr>
        <p:txBody>
          <a:bodyPr>
            <a:normAutofit/>
          </a:bodyPr>
          <a:lstStyle/>
          <a:p>
            <a:r>
              <a:rPr lang="nl-NL" sz="4500" dirty="0" smtClean="0"/>
              <a:t>Voeren en verzorgen </a:t>
            </a:r>
            <a:br>
              <a:rPr lang="nl-NL" sz="4500" dirty="0" smtClean="0"/>
            </a:br>
            <a:r>
              <a:rPr lang="nl-NL" sz="4500" dirty="0" smtClean="0"/>
              <a:t>les 3</a:t>
            </a:r>
            <a:endParaRPr lang="nl-NL" sz="4500" dirty="0"/>
          </a:p>
        </p:txBody>
      </p:sp>
    </p:spTree>
    <p:extLst>
      <p:ext uri="{BB962C8B-B14F-4D97-AF65-F5344CB8AC3E}">
        <p14:creationId xmlns:p14="http://schemas.microsoft.com/office/powerpoint/2010/main" val="1069579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p:cNvPicPr>
            <a:picLocks noGrp="1" noChangeAspect="1"/>
          </p:cNvPicPr>
          <p:nvPr>
            <p:ph idx="1"/>
          </p:nvPr>
        </p:nvPicPr>
        <p:blipFill rotWithShape="1">
          <a:blip r:embed="rId3"/>
          <a:srcRect l="21757" t="29540" r="24276" b="25884"/>
          <a:stretch/>
        </p:blipFill>
        <p:spPr>
          <a:xfrm>
            <a:off x="-42612" y="1286698"/>
            <a:ext cx="9229224" cy="4285965"/>
          </a:xfrm>
          <a:prstGeom prst="rect">
            <a:avLst/>
          </a:prstGeom>
        </p:spPr>
      </p:pic>
    </p:spTree>
    <p:extLst>
      <p:ext uri="{BB962C8B-B14F-4D97-AF65-F5344CB8AC3E}">
        <p14:creationId xmlns:p14="http://schemas.microsoft.com/office/powerpoint/2010/main" val="13083101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endParaRPr lang="nl-NL"/>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1641" t="16270" r="25148" b="19016"/>
          <a:stretch/>
        </p:blipFill>
        <p:spPr bwMode="auto">
          <a:xfrm>
            <a:off x="0" y="304800"/>
            <a:ext cx="9583920" cy="655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010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Functie voedingstoffen </a:t>
            </a:r>
            <a:endParaRPr lang="nl-NL" dirty="0"/>
          </a:p>
        </p:txBody>
      </p:sp>
      <p:sp>
        <p:nvSpPr>
          <p:cNvPr id="3" name="Tijdelijke aanduiding voor inhoud 2"/>
          <p:cNvSpPr>
            <a:spLocks noGrp="1"/>
          </p:cNvSpPr>
          <p:nvPr>
            <p:ph idx="1"/>
          </p:nvPr>
        </p:nvSpPr>
        <p:spPr/>
        <p:txBody>
          <a:bodyPr>
            <a:normAutofit/>
          </a:bodyPr>
          <a:lstStyle/>
          <a:p>
            <a:r>
              <a:rPr lang="nl-NL" dirty="0"/>
              <a:t>Energie</a:t>
            </a:r>
            <a:r>
              <a:rPr lang="nl-NL" dirty="0" smtClean="0"/>
              <a:t>, </a:t>
            </a:r>
          </a:p>
          <a:p>
            <a:r>
              <a:rPr lang="nl-NL" dirty="0" smtClean="0"/>
              <a:t>instandhouding, </a:t>
            </a:r>
          </a:p>
          <a:p>
            <a:r>
              <a:rPr lang="nl-NL" dirty="0" smtClean="0"/>
              <a:t>opbouw, </a:t>
            </a:r>
          </a:p>
          <a:p>
            <a:r>
              <a:rPr lang="nl-NL" dirty="0" smtClean="0"/>
              <a:t>herstel</a:t>
            </a:r>
            <a:r>
              <a:rPr lang="nl-NL" dirty="0" smtClean="0">
                <a:sym typeface="Wingdings" panose="05000000000000000000" pitchFamily="2" charset="2"/>
              </a:rPr>
              <a:t>, </a:t>
            </a:r>
          </a:p>
          <a:p>
            <a:r>
              <a:rPr lang="nl-NL" dirty="0" smtClean="0">
                <a:sym typeface="Wingdings" panose="05000000000000000000" pitchFamily="2" charset="2"/>
              </a:rPr>
              <a:t>l</a:t>
            </a:r>
            <a:r>
              <a:rPr lang="nl-NL" dirty="0" smtClean="0"/>
              <a:t>ichaamsprocessen, </a:t>
            </a:r>
          </a:p>
          <a:p>
            <a:r>
              <a:rPr lang="nl-NL" dirty="0" smtClean="0"/>
              <a:t>arbeidsvermogen, </a:t>
            </a:r>
          </a:p>
          <a:p>
            <a:r>
              <a:rPr lang="nl-NL" dirty="0" smtClean="0"/>
              <a:t>temperatuur</a:t>
            </a:r>
          </a:p>
          <a:p>
            <a:endParaRPr lang="nl-NL" dirty="0"/>
          </a:p>
          <a:p>
            <a:endParaRPr lang="nl-NL" dirty="0" smtClean="0"/>
          </a:p>
          <a:p>
            <a:endParaRPr lang="nl-NL" dirty="0"/>
          </a:p>
          <a:p>
            <a:endParaRPr lang="nl-NL" dirty="0"/>
          </a:p>
        </p:txBody>
      </p:sp>
    </p:spTree>
    <p:extLst>
      <p:ext uri="{BB962C8B-B14F-4D97-AF65-F5344CB8AC3E}">
        <p14:creationId xmlns:p14="http://schemas.microsoft.com/office/powerpoint/2010/main" val="3472242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Eiwitten </a:t>
            </a:r>
            <a:endParaRPr lang="nl-NL" dirty="0"/>
          </a:p>
        </p:txBody>
      </p:sp>
      <p:sp>
        <p:nvSpPr>
          <p:cNvPr id="3" name="Tijdelijke aanduiding voor inhoud 2"/>
          <p:cNvSpPr>
            <a:spLocks noGrp="1"/>
          </p:cNvSpPr>
          <p:nvPr>
            <p:ph idx="1"/>
          </p:nvPr>
        </p:nvSpPr>
        <p:spPr/>
        <p:txBody>
          <a:bodyPr/>
          <a:lstStyle/>
          <a:p>
            <a:r>
              <a:rPr lang="nl-NL" dirty="0" smtClean="0"/>
              <a:t> Energie  </a:t>
            </a:r>
          </a:p>
          <a:p>
            <a:r>
              <a:rPr lang="nl-NL" dirty="0" smtClean="0"/>
              <a:t> (essentiële) Aminozuren</a:t>
            </a:r>
          </a:p>
          <a:p>
            <a:r>
              <a:rPr lang="nl-NL" dirty="0"/>
              <a:t> N</a:t>
            </a:r>
            <a:r>
              <a:rPr lang="nl-NL" dirty="0" smtClean="0"/>
              <a:t>odig om eiwitten aan te maken</a:t>
            </a:r>
          </a:p>
          <a:p>
            <a:pPr lvl="1"/>
            <a:r>
              <a:rPr lang="nl-NL" dirty="0" smtClean="0"/>
              <a:t>Groei</a:t>
            </a:r>
          </a:p>
          <a:p>
            <a:pPr lvl="1"/>
            <a:r>
              <a:rPr lang="nl-NL" dirty="0" smtClean="0"/>
              <a:t>Herstel spieren</a:t>
            </a:r>
          </a:p>
          <a:p>
            <a:pPr lvl="1"/>
            <a:r>
              <a:rPr lang="nl-NL" dirty="0" smtClean="0"/>
              <a:t>Zuurstoftransport </a:t>
            </a:r>
            <a:endParaRPr lang="nl-NL" dirty="0"/>
          </a:p>
        </p:txBody>
      </p:sp>
    </p:spTree>
    <p:extLst>
      <p:ext uri="{BB962C8B-B14F-4D97-AF65-F5344CB8AC3E}">
        <p14:creationId xmlns:p14="http://schemas.microsoft.com/office/powerpoint/2010/main" val="8231969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Vetten </a:t>
            </a:r>
            <a:endParaRPr lang="nl-NL" dirty="0"/>
          </a:p>
        </p:txBody>
      </p:sp>
      <p:sp>
        <p:nvSpPr>
          <p:cNvPr id="3" name="Tijdelijke aanduiding voor inhoud 2"/>
          <p:cNvSpPr>
            <a:spLocks noGrp="1"/>
          </p:cNvSpPr>
          <p:nvPr>
            <p:ph idx="1"/>
          </p:nvPr>
        </p:nvSpPr>
        <p:spPr/>
        <p:txBody>
          <a:bodyPr>
            <a:normAutofit/>
          </a:bodyPr>
          <a:lstStyle/>
          <a:p>
            <a:r>
              <a:rPr lang="nl-NL" dirty="0" smtClean="0"/>
              <a:t> Per gram meer energie dan koolhydraten </a:t>
            </a:r>
          </a:p>
          <a:p>
            <a:r>
              <a:rPr lang="nl-NL" dirty="0"/>
              <a:t> </a:t>
            </a:r>
            <a:r>
              <a:rPr lang="nl-NL" dirty="0" smtClean="0"/>
              <a:t>Energie niet snel beschikbaar </a:t>
            </a:r>
          </a:p>
          <a:p>
            <a:r>
              <a:rPr lang="nl-NL" dirty="0"/>
              <a:t> V</a:t>
            </a:r>
            <a:r>
              <a:rPr lang="nl-NL" dirty="0" smtClean="0"/>
              <a:t>etzuren </a:t>
            </a:r>
            <a:r>
              <a:rPr lang="nl-NL" dirty="0" smtClean="0">
                <a:sym typeface="Wingdings" panose="05000000000000000000" pitchFamily="2" charset="2"/>
              </a:rPr>
              <a:t></a:t>
            </a:r>
            <a:r>
              <a:rPr lang="nl-NL" dirty="0" smtClean="0"/>
              <a:t> essentieel </a:t>
            </a:r>
            <a:r>
              <a:rPr lang="nl-NL" dirty="0" smtClean="0">
                <a:sym typeface="Wingdings" panose="05000000000000000000" pitchFamily="2" charset="2"/>
              </a:rPr>
              <a:t> niet zelf aan te maken  nodig om goed te functioneren</a:t>
            </a:r>
          </a:p>
          <a:p>
            <a:r>
              <a:rPr lang="nl-NL" dirty="0" smtClean="0"/>
              <a:t>Functies: </a:t>
            </a:r>
          </a:p>
          <a:p>
            <a:pPr lvl="1"/>
            <a:r>
              <a:rPr lang="nl-NL" dirty="0" smtClean="0"/>
              <a:t>compacte energie</a:t>
            </a:r>
            <a:endParaRPr lang="nl-NL" dirty="0"/>
          </a:p>
          <a:p>
            <a:pPr lvl="1"/>
            <a:r>
              <a:rPr lang="nl-NL" dirty="0" smtClean="0"/>
              <a:t>essentiële vetzuren</a:t>
            </a:r>
            <a:endParaRPr lang="nl-NL" dirty="0"/>
          </a:p>
          <a:p>
            <a:pPr lvl="1"/>
            <a:r>
              <a:rPr lang="nl-NL" dirty="0" smtClean="0"/>
              <a:t>vitamines A</a:t>
            </a:r>
            <a:r>
              <a:rPr lang="nl-NL" dirty="0"/>
              <a:t>, D E en K;</a:t>
            </a:r>
          </a:p>
          <a:p>
            <a:pPr lvl="1"/>
            <a:r>
              <a:rPr lang="nl-NL" dirty="0" smtClean="0"/>
              <a:t>smakelijkheid </a:t>
            </a:r>
            <a:r>
              <a:rPr lang="nl-NL" dirty="0"/>
              <a:t>van het </a:t>
            </a:r>
            <a:r>
              <a:rPr lang="nl-NL" dirty="0" smtClean="0"/>
              <a:t>voer</a:t>
            </a:r>
            <a:endParaRPr lang="nl-NL" dirty="0"/>
          </a:p>
        </p:txBody>
      </p:sp>
    </p:spTree>
    <p:extLst>
      <p:ext uri="{BB962C8B-B14F-4D97-AF65-F5344CB8AC3E}">
        <p14:creationId xmlns:p14="http://schemas.microsoft.com/office/powerpoint/2010/main" val="3216904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Koolhydraten </a:t>
            </a:r>
            <a:endParaRPr lang="nl-NL" dirty="0"/>
          </a:p>
        </p:txBody>
      </p:sp>
      <p:sp>
        <p:nvSpPr>
          <p:cNvPr id="3" name="Tijdelijke aanduiding voor inhoud 2"/>
          <p:cNvSpPr>
            <a:spLocks noGrp="1"/>
          </p:cNvSpPr>
          <p:nvPr>
            <p:ph idx="1"/>
          </p:nvPr>
        </p:nvSpPr>
        <p:spPr/>
        <p:txBody>
          <a:bodyPr/>
          <a:lstStyle/>
          <a:p>
            <a:r>
              <a:rPr lang="nl-NL" dirty="0" smtClean="0"/>
              <a:t> Energie  </a:t>
            </a:r>
          </a:p>
          <a:p>
            <a:r>
              <a:rPr lang="nl-NL" dirty="0" smtClean="0"/>
              <a:t>Plantenrijk </a:t>
            </a:r>
          </a:p>
          <a:p>
            <a:r>
              <a:rPr lang="nl-NL" dirty="0" smtClean="0"/>
              <a:t>Twee groepen</a:t>
            </a:r>
          </a:p>
          <a:p>
            <a:pPr lvl="1"/>
            <a:r>
              <a:rPr lang="nl-NL" dirty="0" smtClean="0"/>
              <a:t>Gemakkelijke verteerbare koolhydraten (zetmeel en suikers) </a:t>
            </a:r>
            <a:r>
              <a:rPr lang="nl-NL" dirty="0" smtClean="0">
                <a:sym typeface="Wingdings" panose="05000000000000000000" pitchFamily="2" charset="2"/>
              </a:rPr>
              <a:t> snel energie </a:t>
            </a:r>
            <a:r>
              <a:rPr lang="nl-NL" dirty="0" smtClean="0"/>
              <a:t> </a:t>
            </a:r>
          </a:p>
          <a:p>
            <a:pPr lvl="1"/>
            <a:r>
              <a:rPr lang="nl-NL" dirty="0" smtClean="0"/>
              <a:t>Ruwe celstof </a:t>
            </a:r>
            <a:endParaRPr lang="nl-NL" dirty="0"/>
          </a:p>
        </p:txBody>
      </p:sp>
    </p:spTree>
    <p:extLst>
      <p:ext uri="{BB962C8B-B14F-4D97-AF65-F5344CB8AC3E}">
        <p14:creationId xmlns:p14="http://schemas.microsoft.com/office/powerpoint/2010/main" val="16190619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Water </a:t>
            </a:r>
            <a:endParaRPr lang="nl-NL" dirty="0"/>
          </a:p>
        </p:txBody>
      </p:sp>
      <p:sp>
        <p:nvSpPr>
          <p:cNvPr id="3" name="Tijdelijke aanduiding voor inhoud 2"/>
          <p:cNvSpPr>
            <a:spLocks noGrp="1"/>
          </p:cNvSpPr>
          <p:nvPr>
            <p:ph idx="1"/>
          </p:nvPr>
        </p:nvSpPr>
        <p:spPr/>
        <p:txBody>
          <a:bodyPr>
            <a:normAutofit/>
          </a:bodyPr>
          <a:lstStyle/>
          <a:p>
            <a:r>
              <a:rPr lang="nl-NL" dirty="0" smtClean="0"/>
              <a:t> </a:t>
            </a:r>
            <a:r>
              <a:rPr lang="nl-NL" dirty="0"/>
              <a:t>G</a:t>
            </a:r>
            <a:r>
              <a:rPr lang="nl-NL" dirty="0" smtClean="0"/>
              <a:t>een voedingstof </a:t>
            </a:r>
          </a:p>
          <a:p>
            <a:pPr lvl="0"/>
            <a:r>
              <a:rPr lang="nl-NL" dirty="0" smtClean="0"/>
              <a:t> Water </a:t>
            </a:r>
            <a:r>
              <a:rPr lang="nl-NL" dirty="0"/>
              <a:t>is nodig bij verschillende processen in het </a:t>
            </a:r>
            <a:r>
              <a:rPr lang="nl-NL" dirty="0" smtClean="0"/>
              <a:t>lichaam</a:t>
            </a:r>
          </a:p>
          <a:p>
            <a:pPr lvl="0"/>
            <a:r>
              <a:rPr lang="nl-NL" dirty="0" smtClean="0"/>
              <a:t>15% verlies is dodelijk</a:t>
            </a:r>
            <a:endParaRPr lang="nl-NL" dirty="0"/>
          </a:p>
          <a:p>
            <a:pPr lvl="0"/>
            <a:r>
              <a:rPr lang="nl-NL" dirty="0"/>
              <a:t>Water is een bouwstof van het lichaam. </a:t>
            </a:r>
            <a:endParaRPr lang="nl-NL" dirty="0" smtClean="0"/>
          </a:p>
          <a:p>
            <a:pPr lvl="1"/>
            <a:r>
              <a:rPr lang="nl-NL" dirty="0" smtClean="0"/>
              <a:t>Een </a:t>
            </a:r>
            <a:r>
              <a:rPr lang="nl-NL" dirty="0"/>
              <a:t>volwassen mens bestaat voor 2/3 deel uit water.</a:t>
            </a:r>
          </a:p>
          <a:p>
            <a:pPr lvl="0"/>
            <a:r>
              <a:rPr lang="nl-NL" dirty="0" smtClean="0"/>
              <a:t> Transport </a:t>
            </a:r>
            <a:r>
              <a:rPr lang="nl-NL" dirty="0"/>
              <a:t>van voedingsstoffen en afvalstoffen</a:t>
            </a:r>
          </a:p>
          <a:p>
            <a:pPr lvl="0"/>
            <a:r>
              <a:rPr lang="nl-NL" dirty="0" smtClean="0"/>
              <a:t> Warmteregulatie </a:t>
            </a:r>
            <a:r>
              <a:rPr lang="nl-NL" dirty="0"/>
              <a:t>(bijv. zweten)</a:t>
            </a:r>
          </a:p>
          <a:p>
            <a:pPr lvl="0"/>
            <a:r>
              <a:rPr lang="nl-NL" dirty="0" smtClean="0"/>
              <a:t> Melkproductie</a:t>
            </a:r>
            <a:endParaRPr lang="nl-NL" dirty="0"/>
          </a:p>
          <a:p>
            <a:pPr lvl="1"/>
            <a:r>
              <a:rPr lang="nl-NL" dirty="0" smtClean="0"/>
              <a:t>Wanneer hebben we nog meer water nodig? </a:t>
            </a:r>
            <a:endParaRPr lang="nl-NL" dirty="0"/>
          </a:p>
          <a:p>
            <a:endParaRPr lang="nl-NL" dirty="0"/>
          </a:p>
        </p:txBody>
      </p:sp>
    </p:spTree>
    <p:extLst>
      <p:ext uri="{BB962C8B-B14F-4D97-AF65-F5344CB8AC3E}">
        <p14:creationId xmlns:p14="http://schemas.microsoft.com/office/powerpoint/2010/main" val="3092695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smtClean="0"/>
              <a:t>Bewaren en bereiden van voedsel </a:t>
            </a:r>
            <a:endParaRPr lang="nl-NL" dirty="0"/>
          </a:p>
        </p:txBody>
      </p:sp>
      <p:sp>
        <p:nvSpPr>
          <p:cNvPr id="2" name="Tijdelijke aanduiding voor inhoud 1"/>
          <p:cNvSpPr>
            <a:spLocks noGrp="1"/>
          </p:cNvSpPr>
          <p:nvPr>
            <p:ph idx="1"/>
          </p:nvPr>
        </p:nvSpPr>
        <p:spPr/>
        <p:txBody>
          <a:bodyPr>
            <a:normAutofit/>
          </a:bodyPr>
          <a:lstStyle/>
          <a:p>
            <a:r>
              <a:rPr lang="nl-NL" dirty="0" smtClean="0"/>
              <a:t>Afwijkingen: </a:t>
            </a:r>
          </a:p>
          <a:p>
            <a:pPr marL="82296" indent="0">
              <a:buNone/>
            </a:pPr>
            <a:r>
              <a:rPr lang="nl-NL" dirty="0" smtClean="0"/>
              <a:t>Schimmel: een te hoge vocht gehalte en warmte</a:t>
            </a:r>
          </a:p>
          <a:p>
            <a:pPr marL="82296" indent="0">
              <a:buNone/>
            </a:pPr>
            <a:r>
              <a:rPr lang="nl-NL" dirty="0" smtClean="0"/>
              <a:t>Zuur: warme omstandigheden</a:t>
            </a:r>
          </a:p>
          <a:p>
            <a:pPr marL="82296" indent="0">
              <a:buNone/>
            </a:pPr>
            <a:r>
              <a:rPr lang="nl-NL" dirty="0" smtClean="0"/>
              <a:t>Aangevreten</a:t>
            </a:r>
          </a:p>
          <a:p>
            <a:pPr marL="82296" indent="0">
              <a:buNone/>
            </a:pPr>
            <a:r>
              <a:rPr lang="nl-NL" dirty="0" smtClean="0"/>
              <a:t>Rans: vetten bederven, stinkt en smaakt niet meer</a:t>
            </a:r>
          </a:p>
          <a:p>
            <a:pPr marL="82296" indent="0">
              <a:buNone/>
            </a:pPr>
            <a:endParaRPr lang="nl-NL" dirty="0"/>
          </a:p>
          <a:p>
            <a:pPr marL="82296" indent="0">
              <a:buNone/>
            </a:pPr>
            <a:r>
              <a:rPr lang="nl-NL" dirty="0" smtClean="0"/>
              <a:t>Ruik, zie, voel en proef!!!! </a:t>
            </a:r>
          </a:p>
          <a:p>
            <a:pPr marL="82296" indent="0">
              <a:buNone/>
            </a:pPr>
            <a:endParaRPr lang="nl-NL" dirty="0" smtClean="0"/>
          </a:p>
          <a:p>
            <a:r>
              <a:rPr lang="nl-NL" dirty="0" smtClean="0"/>
              <a:t>Kwaliteitsbewaking: wettelijke regelgeving en GMP-diervoeding</a:t>
            </a:r>
          </a:p>
          <a:p>
            <a:pPr marL="82296" indent="0">
              <a:buNone/>
            </a:pPr>
            <a:r>
              <a:rPr lang="nl-NL" dirty="0" smtClean="0"/>
              <a:t> </a:t>
            </a:r>
            <a:endParaRPr lang="nl-NL" dirty="0"/>
          </a:p>
        </p:txBody>
      </p:sp>
    </p:spTree>
    <p:extLst>
      <p:ext uri="{BB962C8B-B14F-4D97-AF65-F5344CB8AC3E}">
        <p14:creationId xmlns:p14="http://schemas.microsoft.com/office/powerpoint/2010/main" val="28819927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a:t>Bewaren en bereiden van voedsel </a:t>
            </a:r>
          </a:p>
        </p:txBody>
      </p:sp>
      <p:sp>
        <p:nvSpPr>
          <p:cNvPr id="2" name="Tijdelijke aanduiding voor inhoud 1"/>
          <p:cNvSpPr>
            <a:spLocks noGrp="1"/>
          </p:cNvSpPr>
          <p:nvPr>
            <p:ph idx="1"/>
          </p:nvPr>
        </p:nvSpPr>
        <p:spPr/>
        <p:txBody>
          <a:bodyPr/>
          <a:lstStyle/>
          <a:p>
            <a:r>
              <a:rPr lang="nl-NL" dirty="0" smtClean="0"/>
              <a:t>Kwaliteitsbewaking</a:t>
            </a:r>
          </a:p>
          <a:p>
            <a:pPr lvl="1"/>
            <a:r>
              <a:rPr lang="nl-NL" dirty="0" smtClean="0"/>
              <a:t>wettelijke regelgeving voor productieomstandigheden en hygiëne</a:t>
            </a:r>
          </a:p>
          <a:p>
            <a:pPr lvl="1"/>
            <a:endParaRPr lang="nl-NL" dirty="0" smtClean="0"/>
          </a:p>
          <a:p>
            <a:pPr lvl="1"/>
            <a:r>
              <a:rPr lang="nl-NL" dirty="0" smtClean="0"/>
              <a:t>Hygiëne: </a:t>
            </a:r>
          </a:p>
          <a:p>
            <a:pPr lvl="2"/>
            <a:r>
              <a:rPr lang="nl-NL" dirty="0" smtClean="0"/>
              <a:t>Onder </a:t>
            </a:r>
            <a:r>
              <a:rPr lang="nl-NL" dirty="0"/>
              <a:t>hygiëne bij het bereiden van voedsel versta je alle maatregelen ter voorkoming van bederf van het voedsel; </a:t>
            </a:r>
            <a:endParaRPr lang="nl-NL" dirty="0" smtClean="0"/>
          </a:p>
          <a:p>
            <a:pPr lvl="2"/>
            <a:r>
              <a:rPr lang="nl-NL" dirty="0" smtClean="0"/>
              <a:t>het </a:t>
            </a:r>
            <a:r>
              <a:rPr lang="nl-NL" dirty="0"/>
              <a:t>voorkomen van besmetting met ziektes bij de dieren; </a:t>
            </a:r>
            <a:endParaRPr lang="nl-NL" dirty="0" smtClean="0"/>
          </a:p>
          <a:p>
            <a:pPr lvl="2"/>
            <a:r>
              <a:rPr lang="nl-NL" dirty="0" smtClean="0"/>
              <a:t>het </a:t>
            </a:r>
            <a:r>
              <a:rPr lang="nl-NL" dirty="0"/>
              <a:t>voorkomen van ziekte bij de mensen in de werkomgeving. </a:t>
            </a:r>
          </a:p>
          <a:p>
            <a:pPr lvl="1"/>
            <a:endParaRPr lang="nl-NL" dirty="0"/>
          </a:p>
          <a:p>
            <a:pPr marL="294894" lvl="1" indent="0">
              <a:buNone/>
            </a:pPr>
            <a:endParaRPr lang="nl-NL" dirty="0"/>
          </a:p>
          <a:p>
            <a:endParaRPr lang="nl-NL" dirty="0"/>
          </a:p>
        </p:txBody>
      </p:sp>
    </p:spTree>
    <p:extLst>
      <p:ext uri="{BB962C8B-B14F-4D97-AF65-F5344CB8AC3E}">
        <p14:creationId xmlns:p14="http://schemas.microsoft.com/office/powerpoint/2010/main" val="3169799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smtClean="0"/>
              <a:t>Hygiëne </a:t>
            </a:r>
            <a:endParaRPr lang="nl-NL" dirty="0"/>
          </a:p>
        </p:txBody>
      </p:sp>
      <p:sp>
        <p:nvSpPr>
          <p:cNvPr id="2" name="Tijdelijke aanduiding voor inhoud 1"/>
          <p:cNvSpPr>
            <a:spLocks noGrp="1"/>
          </p:cNvSpPr>
          <p:nvPr>
            <p:ph idx="1"/>
          </p:nvPr>
        </p:nvSpPr>
        <p:spPr/>
        <p:txBody>
          <a:bodyPr/>
          <a:lstStyle/>
          <a:p>
            <a:r>
              <a:rPr lang="nl-NL" dirty="0" smtClean="0"/>
              <a:t>Opslag: First in </a:t>
            </a:r>
            <a:r>
              <a:rPr lang="nl-NL" dirty="0" smtClean="0">
                <a:sym typeface="Wingdings" panose="05000000000000000000" pitchFamily="2" charset="2"/>
              </a:rPr>
              <a:t> first out</a:t>
            </a:r>
            <a:endParaRPr lang="nl-NL" dirty="0" smtClean="0"/>
          </a:p>
          <a:p>
            <a:pPr lvl="1"/>
            <a:r>
              <a:rPr lang="nl-NL" dirty="0" smtClean="0"/>
              <a:t>Koel</a:t>
            </a:r>
          </a:p>
          <a:p>
            <a:pPr lvl="1"/>
            <a:r>
              <a:rPr lang="nl-NL" dirty="0" smtClean="0"/>
              <a:t>Afgesloten </a:t>
            </a:r>
          </a:p>
          <a:p>
            <a:pPr lvl="1"/>
            <a:r>
              <a:rPr lang="nl-NL" dirty="0" smtClean="0"/>
              <a:t>Droog </a:t>
            </a:r>
          </a:p>
          <a:p>
            <a:pPr lvl="1"/>
            <a:r>
              <a:rPr lang="nl-NL" dirty="0" smtClean="0"/>
              <a:t>Donker </a:t>
            </a:r>
          </a:p>
          <a:p>
            <a:pPr lvl="1"/>
            <a:endParaRPr lang="nl-NL" dirty="0" smtClean="0"/>
          </a:p>
          <a:p>
            <a:r>
              <a:rPr lang="nl-NL" dirty="0" smtClean="0"/>
              <a:t>Afwegen en bereiden</a:t>
            </a:r>
          </a:p>
          <a:p>
            <a:pPr lvl="1"/>
            <a:r>
              <a:rPr lang="nl-NL" dirty="0" smtClean="0"/>
              <a:t>Vlees en groente</a:t>
            </a:r>
          </a:p>
          <a:p>
            <a:pPr lvl="1"/>
            <a:r>
              <a:rPr lang="nl-NL" dirty="0" smtClean="0"/>
              <a:t>Reinigen en desinfecteren </a:t>
            </a:r>
            <a:endParaRPr lang="nl-NL" dirty="0"/>
          </a:p>
        </p:txBody>
      </p:sp>
    </p:spTree>
    <p:extLst>
      <p:ext uri="{BB962C8B-B14F-4D97-AF65-F5344CB8AC3E}">
        <p14:creationId xmlns:p14="http://schemas.microsoft.com/office/powerpoint/2010/main" val="1203133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Lesindeling </a:t>
            </a:r>
            <a:endParaRPr lang="nl-NL" dirty="0"/>
          </a:p>
        </p:txBody>
      </p:sp>
      <p:sp>
        <p:nvSpPr>
          <p:cNvPr id="3" name="Tijdelijke aanduiding voor inhoud 2"/>
          <p:cNvSpPr>
            <a:spLocks noGrp="1"/>
          </p:cNvSpPr>
          <p:nvPr>
            <p:ph idx="1"/>
          </p:nvPr>
        </p:nvSpPr>
        <p:spPr/>
        <p:txBody>
          <a:bodyPr>
            <a:normAutofit/>
          </a:bodyPr>
          <a:lstStyle/>
          <a:p>
            <a:r>
              <a:rPr lang="nl-NL" dirty="0" smtClean="0"/>
              <a:t> Herhaling les 2</a:t>
            </a:r>
          </a:p>
          <a:p>
            <a:r>
              <a:rPr lang="nl-NL" dirty="0" smtClean="0"/>
              <a:t> Uitleg les 3 (samenstelling en kwaliteit, grondstoffen en voedingstoffen) </a:t>
            </a:r>
          </a:p>
          <a:p>
            <a:r>
              <a:rPr lang="nl-NL" dirty="0" smtClean="0"/>
              <a:t> Opdracht </a:t>
            </a:r>
          </a:p>
          <a:p>
            <a:r>
              <a:rPr lang="nl-NL" dirty="0" smtClean="0"/>
              <a:t> Bespreken antwoorden en afsluiten les.</a:t>
            </a:r>
            <a:endParaRPr lang="nl-NL" dirty="0"/>
          </a:p>
        </p:txBody>
      </p:sp>
    </p:spTree>
    <p:extLst>
      <p:ext uri="{BB962C8B-B14F-4D97-AF65-F5344CB8AC3E}">
        <p14:creationId xmlns:p14="http://schemas.microsoft.com/office/powerpoint/2010/main" val="24366258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smtClean="0"/>
              <a:t>Hygiëne </a:t>
            </a:r>
            <a:endParaRPr lang="nl-NL" dirty="0"/>
          </a:p>
        </p:txBody>
      </p:sp>
      <p:sp>
        <p:nvSpPr>
          <p:cNvPr id="2" name="Tijdelijke aanduiding voor inhoud 1"/>
          <p:cNvSpPr>
            <a:spLocks noGrp="1"/>
          </p:cNvSpPr>
          <p:nvPr>
            <p:ph idx="1"/>
          </p:nvPr>
        </p:nvSpPr>
        <p:spPr/>
        <p:txBody>
          <a:bodyPr/>
          <a:lstStyle/>
          <a:p>
            <a:r>
              <a:rPr lang="nl-NL" dirty="0" smtClean="0"/>
              <a:t>Bedrijfsruimte</a:t>
            </a:r>
          </a:p>
          <a:p>
            <a:pPr lvl="1"/>
            <a:r>
              <a:rPr lang="nl-NL" dirty="0"/>
              <a:t>Per verblijf</a:t>
            </a:r>
          </a:p>
          <a:p>
            <a:pPr lvl="1"/>
            <a:r>
              <a:rPr lang="nl-NL" dirty="0"/>
              <a:t>Gezond eerst daarna ziek</a:t>
            </a:r>
          </a:p>
          <a:p>
            <a:pPr lvl="1"/>
            <a:r>
              <a:rPr lang="nl-NL" dirty="0"/>
              <a:t>Kleding </a:t>
            </a:r>
          </a:p>
          <a:p>
            <a:endParaRPr lang="nl-NL" dirty="0"/>
          </a:p>
          <a:p>
            <a:r>
              <a:rPr lang="nl-NL" dirty="0" smtClean="0"/>
              <a:t>Voerapparatuur </a:t>
            </a:r>
          </a:p>
          <a:p>
            <a:pPr lvl="1"/>
            <a:r>
              <a:rPr lang="nl-NL" dirty="0" smtClean="0"/>
              <a:t>Reinigen </a:t>
            </a:r>
          </a:p>
          <a:p>
            <a:pPr lvl="1"/>
            <a:r>
              <a:rPr lang="nl-NL" dirty="0" smtClean="0"/>
              <a:t>Morsen </a:t>
            </a:r>
            <a:r>
              <a:rPr lang="nl-NL" dirty="0" smtClean="0">
                <a:sym typeface="Wingdings" panose="05000000000000000000" pitchFamily="2" charset="2"/>
              </a:rPr>
              <a:t> ongedierte </a:t>
            </a:r>
            <a:endParaRPr lang="nl-NL" dirty="0" smtClean="0"/>
          </a:p>
          <a:p>
            <a:pPr lvl="1"/>
            <a:endParaRPr lang="nl-NL" dirty="0"/>
          </a:p>
          <a:p>
            <a:pPr lvl="1"/>
            <a:endParaRPr lang="nl-NL" dirty="0" smtClean="0"/>
          </a:p>
          <a:p>
            <a:pPr lvl="1"/>
            <a:endParaRPr lang="nl-NL" dirty="0" smtClean="0"/>
          </a:p>
          <a:p>
            <a:pPr lvl="1"/>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5054" y="2259105"/>
            <a:ext cx="3870296" cy="3552379"/>
          </a:xfrm>
          <a:prstGeom prst="rect">
            <a:avLst/>
          </a:prstGeom>
        </p:spPr>
      </p:pic>
    </p:spTree>
    <p:extLst>
      <p:ext uri="{BB962C8B-B14F-4D97-AF65-F5344CB8AC3E}">
        <p14:creationId xmlns:p14="http://schemas.microsoft.com/office/powerpoint/2010/main" val="3446548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smtClean="0"/>
              <a:t>Hygiëne </a:t>
            </a:r>
            <a:endParaRPr lang="nl-NL" dirty="0"/>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43250" y="3048794"/>
            <a:ext cx="2857500" cy="1905000"/>
          </a:xfrm>
        </p:spPr>
      </p:pic>
    </p:spTree>
    <p:extLst>
      <p:ext uri="{BB962C8B-B14F-4D97-AF65-F5344CB8AC3E}">
        <p14:creationId xmlns:p14="http://schemas.microsoft.com/office/powerpoint/2010/main" val="25602069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sz="2400" dirty="0" smtClean="0"/>
              <a:t>Je krijgt 2 soorten hondenvoer. Lees de etiketten goed en zoek uit wat de verschillen tussen de 2 soorten zijn.</a:t>
            </a:r>
          </a:p>
          <a:p>
            <a:pPr marL="0" indent="0">
              <a:buNone/>
            </a:pPr>
            <a:endParaRPr lang="nl-NL" sz="2400" dirty="0"/>
          </a:p>
          <a:p>
            <a:pPr marL="0" indent="0">
              <a:buNone/>
            </a:pPr>
            <a:endParaRPr lang="nl-NL" sz="2400" dirty="0"/>
          </a:p>
        </p:txBody>
      </p:sp>
      <p:pic>
        <p:nvPicPr>
          <p:cNvPr id="4" name="Afbeelding 3"/>
          <p:cNvPicPr>
            <a:picLocks noChangeAspect="1"/>
          </p:cNvPicPr>
          <p:nvPr/>
        </p:nvPicPr>
        <p:blipFill>
          <a:blip r:embed="rId3"/>
          <a:stretch>
            <a:fillRect/>
          </a:stretch>
        </p:blipFill>
        <p:spPr>
          <a:xfrm>
            <a:off x="3639671" y="3238780"/>
            <a:ext cx="4017029" cy="2673150"/>
          </a:xfrm>
          <a:prstGeom prst="rect">
            <a:avLst/>
          </a:prstGeom>
        </p:spPr>
      </p:pic>
    </p:spTree>
    <p:extLst>
      <p:ext uri="{BB962C8B-B14F-4D97-AF65-F5344CB8AC3E}">
        <p14:creationId xmlns:p14="http://schemas.microsoft.com/office/powerpoint/2010/main" val="31124886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Afsluiting </a:t>
            </a:r>
            <a:endParaRPr lang="nl-NL" dirty="0"/>
          </a:p>
        </p:txBody>
      </p:sp>
      <p:sp>
        <p:nvSpPr>
          <p:cNvPr id="3" name="Tijdelijke aanduiding voor inhoud 2"/>
          <p:cNvSpPr>
            <a:spLocks noGrp="1"/>
          </p:cNvSpPr>
          <p:nvPr>
            <p:ph idx="1"/>
          </p:nvPr>
        </p:nvSpPr>
        <p:spPr/>
        <p:txBody>
          <a:bodyPr/>
          <a:lstStyle/>
          <a:p>
            <a:r>
              <a:rPr lang="nl-NL" dirty="0" smtClean="0"/>
              <a:t> Wat heb je deze les geleerd?</a:t>
            </a:r>
          </a:p>
          <a:p>
            <a:r>
              <a:rPr lang="nl-NL" dirty="0" smtClean="0"/>
              <a:t> Wat vond je leuk?</a:t>
            </a:r>
          </a:p>
          <a:p>
            <a:r>
              <a:rPr lang="nl-NL" dirty="0"/>
              <a:t> </a:t>
            </a:r>
            <a:r>
              <a:rPr lang="nl-NL" dirty="0" smtClean="0"/>
              <a:t>Wat vond je minder leuk?</a:t>
            </a:r>
            <a:endParaRPr lang="nl-NL" dirty="0"/>
          </a:p>
        </p:txBody>
      </p:sp>
    </p:spTree>
    <p:extLst>
      <p:ext uri="{BB962C8B-B14F-4D97-AF65-F5344CB8AC3E}">
        <p14:creationId xmlns:p14="http://schemas.microsoft.com/office/powerpoint/2010/main" val="2580653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4836" y="603036"/>
            <a:ext cx="7543800" cy="647701"/>
          </a:xfrm>
        </p:spPr>
        <p:txBody>
          <a:bodyPr>
            <a:normAutofit/>
          </a:bodyPr>
          <a:lstStyle/>
          <a:p>
            <a:r>
              <a:rPr lang="nl-NL" dirty="0" smtClean="0"/>
              <a:t>Leerdoelen</a:t>
            </a:r>
            <a:endParaRPr lang="nl-NL" dirty="0"/>
          </a:p>
        </p:txBody>
      </p:sp>
      <p:sp>
        <p:nvSpPr>
          <p:cNvPr id="3" name="Tijdelijke aanduiding voor inhoud 2"/>
          <p:cNvSpPr>
            <a:spLocks noGrp="1"/>
          </p:cNvSpPr>
          <p:nvPr>
            <p:ph idx="1"/>
          </p:nvPr>
        </p:nvSpPr>
        <p:spPr>
          <a:xfrm>
            <a:off x="292100" y="2035037"/>
            <a:ext cx="8572500" cy="3711713"/>
          </a:xfrm>
        </p:spPr>
        <p:txBody>
          <a:bodyPr>
            <a:noAutofit/>
          </a:bodyPr>
          <a:lstStyle/>
          <a:p>
            <a:r>
              <a:rPr lang="nl-NL" dirty="0" smtClean="0"/>
              <a:t> Heb het kennis over de samenstelling van voeding </a:t>
            </a:r>
          </a:p>
          <a:p>
            <a:r>
              <a:rPr lang="nl-NL" dirty="0"/>
              <a:t> </a:t>
            </a:r>
            <a:r>
              <a:rPr lang="nl-NL" dirty="0" smtClean="0"/>
              <a:t>Je kunt benoemen wat grondstoffen en voedingstoffen zijn</a:t>
            </a:r>
          </a:p>
          <a:p>
            <a:r>
              <a:rPr lang="nl-NL" dirty="0"/>
              <a:t> </a:t>
            </a:r>
            <a:r>
              <a:rPr lang="nl-NL" dirty="0" smtClean="0"/>
              <a:t>Je kunt de functies van vier voedingstoffen benoemen</a:t>
            </a:r>
          </a:p>
          <a:p>
            <a:r>
              <a:rPr lang="nl-NL" dirty="0"/>
              <a:t> </a:t>
            </a:r>
            <a:r>
              <a:rPr lang="nl-NL" dirty="0" smtClean="0"/>
              <a:t>Je weet hoe je het kwaliteit van voeding moet bewaken</a:t>
            </a:r>
          </a:p>
          <a:p>
            <a:endParaRPr lang="nl-NL" dirty="0"/>
          </a:p>
          <a:p>
            <a:endParaRPr lang="nl-NL" dirty="0" smtClean="0"/>
          </a:p>
          <a:p>
            <a:pPr marL="0" indent="0">
              <a:buNone/>
            </a:pPr>
            <a:endParaRPr lang="nl-NL" dirty="0" smtClean="0"/>
          </a:p>
        </p:txBody>
      </p:sp>
    </p:spTree>
    <p:extLst>
      <p:ext uri="{BB962C8B-B14F-4D97-AF65-F5344CB8AC3E}">
        <p14:creationId xmlns:p14="http://schemas.microsoft.com/office/powerpoint/2010/main" val="3787623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Herhaling vorige les</a:t>
            </a:r>
            <a:endParaRPr lang="nl-NL" dirty="0"/>
          </a:p>
        </p:txBody>
      </p:sp>
      <p:sp>
        <p:nvSpPr>
          <p:cNvPr id="3" name="Tijdelijke aanduiding voor inhoud 2"/>
          <p:cNvSpPr>
            <a:spLocks noGrp="1"/>
          </p:cNvSpPr>
          <p:nvPr>
            <p:ph idx="1"/>
          </p:nvPr>
        </p:nvSpPr>
        <p:spPr/>
        <p:txBody>
          <a:bodyPr/>
          <a:lstStyle/>
          <a:p>
            <a:pPr marL="0" indent="0">
              <a:buNone/>
            </a:pPr>
            <a:endParaRPr lang="nl-NL" dirty="0" smtClean="0"/>
          </a:p>
          <a:p>
            <a:r>
              <a:rPr lang="nl-NL" dirty="0"/>
              <a:t> </a:t>
            </a:r>
            <a:r>
              <a:rPr lang="nl-NL" dirty="0" smtClean="0"/>
              <a:t>Poster-opdracht </a:t>
            </a:r>
          </a:p>
          <a:p>
            <a:pPr marL="0" indent="0">
              <a:buNone/>
            </a:pPr>
            <a:endParaRPr lang="nl-NL" dirty="0"/>
          </a:p>
        </p:txBody>
      </p:sp>
    </p:spTree>
    <p:extLst>
      <p:ext uri="{BB962C8B-B14F-4D97-AF65-F5344CB8AC3E}">
        <p14:creationId xmlns:p14="http://schemas.microsoft.com/office/powerpoint/2010/main" val="2106937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Soorten diervoeding</a:t>
            </a:r>
            <a:endParaRPr lang="nl-NL" dirty="0"/>
          </a:p>
        </p:txBody>
      </p:sp>
      <p:sp>
        <p:nvSpPr>
          <p:cNvPr id="3" name="Tijdelijke aanduiding voor inhoud 2"/>
          <p:cNvSpPr>
            <a:spLocks noGrp="1"/>
          </p:cNvSpPr>
          <p:nvPr>
            <p:ph idx="1"/>
          </p:nvPr>
        </p:nvSpPr>
        <p:spPr>
          <a:xfrm>
            <a:off x="500332" y="1470212"/>
            <a:ext cx="8015018" cy="5387787"/>
          </a:xfrm>
        </p:spPr>
        <p:txBody>
          <a:bodyPr>
            <a:normAutofit fontScale="92500" lnSpcReduction="10000"/>
          </a:bodyPr>
          <a:lstStyle/>
          <a:p>
            <a:pPr marL="0" indent="0">
              <a:buNone/>
            </a:pPr>
            <a:r>
              <a:rPr lang="nl-NL" dirty="0"/>
              <a:t>Afhankelijk van soort </a:t>
            </a:r>
          </a:p>
          <a:p>
            <a:pPr>
              <a:buFont typeface="Wingdings" panose="05000000000000000000" pitchFamily="2" charset="2"/>
              <a:buChar char="Ø"/>
            </a:pPr>
            <a:r>
              <a:rPr lang="nl-NL" dirty="0"/>
              <a:t> Gebaseerd op herbivoor, carnivoor en omnivoor</a:t>
            </a:r>
          </a:p>
          <a:p>
            <a:pPr>
              <a:buFont typeface="Wingdings" panose="05000000000000000000" pitchFamily="2" charset="2"/>
              <a:buChar char="Ø"/>
            </a:pPr>
            <a:r>
              <a:rPr lang="nl-NL" dirty="0"/>
              <a:t> Klimaat en </a:t>
            </a:r>
            <a:r>
              <a:rPr lang="nl-NL" dirty="0" smtClean="0"/>
              <a:t>leefgebied</a:t>
            </a:r>
          </a:p>
          <a:p>
            <a:pPr>
              <a:buFont typeface="Wingdings" panose="05000000000000000000" pitchFamily="2" charset="2"/>
              <a:buChar char="Ø"/>
            </a:pPr>
            <a:r>
              <a:rPr lang="nl-NL" dirty="0" smtClean="0"/>
              <a:t> Basisvoer, supplementen en afwisseling </a:t>
            </a:r>
            <a:endParaRPr lang="nl-NL" dirty="0"/>
          </a:p>
          <a:p>
            <a:r>
              <a:rPr lang="nl-NL" dirty="0" smtClean="0"/>
              <a:t>Volledig voer</a:t>
            </a:r>
          </a:p>
          <a:p>
            <a:r>
              <a:rPr lang="nl-NL" dirty="0" smtClean="0"/>
              <a:t>Onvolledig voer</a:t>
            </a:r>
          </a:p>
          <a:p>
            <a:r>
              <a:rPr lang="nl-NL" dirty="0" smtClean="0"/>
              <a:t>Ruwvoer</a:t>
            </a:r>
          </a:p>
          <a:p>
            <a:r>
              <a:rPr lang="nl-NL" dirty="0" smtClean="0"/>
              <a:t>Krachtvoer</a:t>
            </a:r>
          </a:p>
          <a:p>
            <a:r>
              <a:rPr lang="nl-NL" dirty="0" smtClean="0"/>
              <a:t>Enkelvoudig</a:t>
            </a:r>
          </a:p>
          <a:p>
            <a:r>
              <a:rPr lang="nl-NL" dirty="0" smtClean="0"/>
              <a:t>Gemengd</a:t>
            </a:r>
          </a:p>
          <a:p>
            <a:r>
              <a:rPr lang="nl-NL" dirty="0" smtClean="0"/>
              <a:t>Samengesteld </a:t>
            </a:r>
          </a:p>
          <a:p>
            <a:r>
              <a:rPr lang="nl-NL" dirty="0" smtClean="0"/>
              <a:t>Droogvoer</a:t>
            </a:r>
          </a:p>
          <a:p>
            <a:r>
              <a:rPr lang="nl-NL" dirty="0" smtClean="0"/>
              <a:t>Blikvoer</a:t>
            </a:r>
          </a:p>
          <a:p>
            <a:r>
              <a:rPr lang="nl-NL" dirty="0" smtClean="0"/>
              <a:t>Rauw voedsel</a:t>
            </a:r>
          </a:p>
          <a:p>
            <a:r>
              <a:rPr lang="nl-NL" dirty="0" smtClean="0"/>
              <a:t>Voedseldieren</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3316" y="3030070"/>
            <a:ext cx="3693460" cy="2770095"/>
          </a:xfrm>
          <a:prstGeom prst="rect">
            <a:avLst/>
          </a:prstGeom>
        </p:spPr>
      </p:pic>
    </p:spTree>
    <p:extLst>
      <p:ext uri="{BB962C8B-B14F-4D97-AF65-F5344CB8AC3E}">
        <p14:creationId xmlns:p14="http://schemas.microsoft.com/office/powerpoint/2010/main" val="4120260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Grondstoffen</a:t>
            </a:r>
            <a:endParaRPr lang="nl-NL" dirty="0"/>
          </a:p>
        </p:txBody>
      </p:sp>
      <p:sp>
        <p:nvSpPr>
          <p:cNvPr id="3" name="Tijdelijke aanduiding voor inhoud 2"/>
          <p:cNvSpPr>
            <a:spLocks noGrp="1"/>
          </p:cNvSpPr>
          <p:nvPr>
            <p:ph idx="1"/>
          </p:nvPr>
        </p:nvSpPr>
        <p:spPr/>
        <p:txBody>
          <a:bodyPr>
            <a:normAutofit/>
          </a:bodyPr>
          <a:lstStyle/>
          <a:p>
            <a:r>
              <a:rPr lang="nl-NL" dirty="0" smtClean="0"/>
              <a:t>Dierlijke voerdermiddelen</a:t>
            </a:r>
            <a:br>
              <a:rPr lang="nl-NL" dirty="0" smtClean="0"/>
            </a:br>
            <a:r>
              <a:rPr lang="nl-NL" dirty="0" smtClean="0"/>
              <a:t>- vlees/diermeel/zuivel</a:t>
            </a:r>
            <a:r>
              <a:rPr lang="nl-NL" dirty="0"/>
              <a:t/>
            </a:r>
            <a:br>
              <a:rPr lang="nl-NL" dirty="0"/>
            </a:br>
            <a:r>
              <a:rPr lang="nl-NL" dirty="0" smtClean="0"/>
              <a:t>-hoog eiwit gehalte </a:t>
            </a:r>
            <a:br>
              <a:rPr lang="nl-NL" dirty="0" smtClean="0"/>
            </a:br>
            <a:r>
              <a:rPr lang="nl-NL" dirty="0" smtClean="0"/>
              <a:t>-weinig ruwe celstof en zetmeel</a:t>
            </a:r>
          </a:p>
          <a:p>
            <a:r>
              <a:rPr lang="nl-NL" dirty="0" smtClean="0"/>
              <a:t>Plantaardige voedermiddelen</a:t>
            </a:r>
            <a:br>
              <a:rPr lang="nl-NL" dirty="0" smtClean="0"/>
            </a:br>
            <a:r>
              <a:rPr lang="nl-NL" dirty="0" smtClean="0"/>
              <a:t>-Granen: veel zetmeel, weinig eiwit en ruwe celstof.</a:t>
            </a:r>
            <a:br>
              <a:rPr lang="nl-NL" dirty="0" smtClean="0"/>
            </a:br>
            <a:r>
              <a:rPr lang="nl-NL" dirty="0" smtClean="0"/>
              <a:t>-Peulvruchten: veel eiwit.</a:t>
            </a:r>
            <a:br>
              <a:rPr lang="nl-NL" dirty="0" smtClean="0"/>
            </a:br>
            <a:r>
              <a:rPr lang="nl-NL" dirty="0" smtClean="0"/>
              <a:t>-Oliehoudende zaden: veel vet en eiwit, geringe zetmeel.</a:t>
            </a:r>
          </a:p>
          <a:p>
            <a:r>
              <a:rPr lang="nl-NL" dirty="0" smtClean="0"/>
              <a:t>Bijproducten</a:t>
            </a:r>
            <a:br>
              <a:rPr lang="nl-NL" dirty="0" smtClean="0"/>
            </a:br>
            <a:r>
              <a:rPr lang="nl-NL" dirty="0" smtClean="0"/>
              <a:t>-restanten bij productie (zemelen, schroot, pulp enz.)</a:t>
            </a:r>
          </a:p>
        </p:txBody>
      </p:sp>
    </p:spTree>
    <p:extLst>
      <p:ext uri="{BB962C8B-B14F-4D97-AF65-F5344CB8AC3E}">
        <p14:creationId xmlns:p14="http://schemas.microsoft.com/office/powerpoint/2010/main" val="3874468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Goede voeding (1)</a:t>
            </a:r>
            <a:endParaRPr lang="nl-NL" dirty="0"/>
          </a:p>
        </p:txBody>
      </p:sp>
      <p:sp>
        <p:nvSpPr>
          <p:cNvPr id="3" name="Tijdelijke aanduiding voor inhoud 2"/>
          <p:cNvSpPr>
            <a:spLocks noGrp="1"/>
          </p:cNvSpPr>
          <p:nvPr>
            <p:ph idx="1"/>
          </p:nvPr>
        </p:nvSpPr>
        <p:spPr/>
        <p:txBody>
          <a:bodyPr/>
          <a:lstStyle/>
          <a:p>
            <a:r>
              <a:rPr lang="nl-NL" dirty="0" smtClean="0"/>
              <a:t> Voeding </a:t>
            </a:r>
            <a:r>
              <a:rPr lang="nl-NL" dirty="0" smtClean="0">
                <a:sym typeface="Wingdings" panose="05000000000000000000" pitchFamily="2" charset="2"/>
              </a:rPr>
              <a:t>  gezondheid </a:t>
            </a:r>
          </a:p>
          <a:p>
            <a:r>
              <a:rPr lang="nl-NL" dirty="0" smtClean="0"/>
              <a:t> Invloed op groei, ontwikkeling en </a:t>
            </a:r>
            <a:r>
              <a:rPr lang="nl-NL" dirty="0"/>
              <a:t>het </a:t>
            </a:r>
            <a:r>
              <a:rPr lang="nl-NL" dirty="0" smtClean="0"/>
              <a:t>nageslacht</a:t>
            </a:r>
            <a:r>
              <a:rPr lang="nl-NL" dirty="0"/>
              <a:t> </a:t>
            </a:r>
          </a:p>
        </p:txBody>
      </p:sp>
    </p:spTree>
    <p:extLst>
      <p:ext uri="{BB962C8B-B14F-4D97-AF65-F5344CB8AC3E}">
        <p14:creationId xmlns:p14="http://schemas.microsoft.com/office/powerpoint/2010/main" val="104562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Goede voeding (2)</a:t>
            </a:r>
            <a:endParaRPr lang="nl-NL" dirty="0"/>
          </a:p>
        </p:txBody>
      </p:sp>
      <p:sp>
        <p:nvSpPr>
          <p:cNvPr id="3" name="Tijdelijke aanduiding voor inhoud 2"/>
          <p:cNvSpPr>
            <a:spLocks noGrp="1"/>
          </p:cNvSpPr>
          <p:nvPr>
            <p:ph idx="1"/>
          </p:nvPr>
        </p:nvSpPr>
        <p:spPr/>
        <p:txBody>
          <a:bodyPr>
            <a:normAutofit/>
          </a:bodyPr>
          <a:lstStyle/>
          <a:p>
            <a:r>
              <a:rPr lang="nl-NL" dirty="0" smtClean="0"/>
              <a:t>Definitief: </a:t>
            </a:r>
            <a:r>
              <a:rPr lang="nl-NL" i="1" dirty="0" smtClean="0"/>
              <a:t>“een </a:t>
            </a:r>
            <a:r>
              <a:rPr lang="nl-NL" i="1" dirty="0"/>
              <a:t>voeding, waarin in de juiste hoeveelheden alle stoffen voorkomen die het l</a:t>
            </a:r>
            <a:r>
              <a:rPr lang="nl-NL" i="1" dirty="0" smtClean="0"/>
              <a:t>ichaam </a:t>
            </a:r>
            <a:r>
              <a:rPr lang="nl-NL" i="1" dirty="0"/>
              <a:t>nodig </a:t>
            </a:r>
            <a:r>
              <a:rPr lang="nl-NL" i="1" dirty="0" smtClean="0"/>
              <a:t>heeft.”</a:t>
            </a:r>
          </a:p>
          <a:p>
            <a:pPr marL="0" indent="0">
              <a:buNone/>
            </a:pPr>
            <a:endParaRPr lang="nl-NL" dirty="0"/>
          </a:p>
        </p:txBody>
      </p:sp>
    </p:spTree>
    <p:extLst>
      <p:ext uri="{BB962C8B-B14F-4D97-AF65-F5344CB8AC3E}">
        <p14:creationId xmlns:p14="http://schemas.microsoft.com/office/powerpoint/2010/main" val="33771406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Goede voeding </a:t>
            </a:r>
            <a:endParaRPr lang="nl-NL" dirty="0"/>
          </a:p>
        </p:txBody>
      </p:sp>
      <p:sp>
        <p:nvSpPr>
          <p:cNvPr id="3" name="Tijdelijke aanduiding voor inhoud 2"/>
          <p:cNvSpPr>
            <a:spLocks noGrp="1"/>
          </p:cNvSpPr>
          <p:nvPr>
            <p:ph idx="1"/>
          </p:nvPr>
        </p:nvSpPr>
        <p:spPr/>
        <p:txBody>
          <a:bodyPr/>
          <a:lstStyle/>
          <a:p>
            <a:r>
              <a:rPr lang="nl-NL" dirty="0" smtClean="0"/>
              <a:t>Afhankelijk van: </a:t>
            </a:r>
          </a:p>
          <a:p>
            <a:pPr lvl="1"/>
            <a:r>
              <a:rPr lang="nl-NL" dirty="0"/>
              <a:t>S</a:t>
            </a:r>
            <a:r>
              <a:rPr lang="nl-NL" dirty="0" smtClean="0"/>
              <a:t>oort, klimaat, leeftijd en levensgebied</a:t>
            </a:r>
          </a:p>
          <a:p>
            <a:r>
              <a:rPr lang="nl-NL" dirty="0" smtClean="0"/>
              <a:t>Voedingstoffen (nutriënten): </a:t>
            </a:r>
            <a:endParaRPr lang="nl-NL" dirty="0"/>
          </a:p>
          <a:p>
            <a:pPr lvl="1"/>
            <a:r>
              <a:rPr lang="nl-NL" dirty="0"/>
              <a:t>E</a:t>
            </a:r>
            <a:r>
              <a:rPr lang="nl-NL" dirty="0" smtClean="0"/>
              <a:t>iwitten</a:t>
            </a:r>
            <a:r>
              <a:rPr lang="nl-NL" dirty="0"/>
              <a:t>, vetten, koolhydraten, vitaminen, </a:t>
            </a:r>
            <a:r>
              <a:rPr lang="nl-NL" dirty="0" smtClean="0"/>
              <a:t>mineralen </a:t>
            </a:r>
            <a:r>
              <a:rPr lang="nl-NL" dirty="0"/>
              <a:t>en water </a:t>
            </a:r>
          </a:p>
          <a:p>
            <a:pPr lvl="1"/>
            <a:r>
              <a:rPr lang="nl-NL" dirty="0" smtClean="0"/>
              <a:t>Bouwstoffen</a:t>
            </a:r>
            <a:r>
              <a:rPr lang="nl-NL" dirty="0"/>
              <a:t>, brandstoffen en </a:t>
            </a:r>
            <a:r>
              <a:rPr lang="nl-NL" dirty="0" smtClean="0"/>
              <a:t>beschermende stoffen</a:t>
            </a:r>
            <a:endParaRPr lang="nl-NL" dirty="0"/>
          </a:p>
          <a:p>
            <a:pPr marL="0" indent="0">
              <a:buNone/>
            </a:pPr>
            <a:endParaRPr lang="nl-NL" dirty="0" smtClean="0"/>
          </a:p>
          <a:p>
            <a:pPr marL="0" indent="0">
              <a:buNone/>
            </a:pPr>
            <a:endParaRPr lang="nl-NL" dirty="0"/>
          </a:p>
          <a:p>
            <a:pPr marL="0" indent="0">
              <a:buNone/>
            </a:pPr>
            <a:endParaRPr lang="nl-NL" dirty="0"/>
          </a:p>
        </p:txBody>
      </p:sp>
      <p:pic>
        <p:nvPicPr>
          <p:cNvPr id="4" name="Afbeelding 3"/>
          <p:cNvPicPr>
            <a:picLocks noChangeAspect="1"/>
          </p:cNvPicPr>
          <p:nvPr/>
        </p:nvPicPr>
        <p:blipFill rotWithShape="1">
          <a:blip r:embed="rId3"/>
          <a:srcRect l="21757" t="29540" r="24276" b="25884"/>
          <a:stretch/>
        </p:blipFill>
        <p:spPr>
          <a:xfrm>
            <a:off x="2550125" y="3541806"/>
            <a:ext cx="5965225" cy="2770093"/>
          </a:xfrm>
          <a:prstGeom prst="rect">
            <a:avLst/>
          </a:prstGeom>
        </p:spPr>
      </p:pic>
    </p:spTree>
    <p:extLst>
      <p:ext uri="{BB962C8B-B14F-4D97-AF65-F5344CB8AC3E}">
        <p14:creationId xmlns:p14="http://schemas.microsoft.com/office/powerpoint/2010/main" val="316673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a1">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a1" id="{01B8E7FA-3C9C-45D4-A3F1-A6D9FC4A3956}" vid="{A6D1C0C2-F43C-4258-8DE8-23E10AC97C57}"/>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1F056845C93DA4081F16C72B80E01B8" ma:contentTypeVersion="0" ma:contentTypeDescription="Een nieuw document maken." ma:contentTypeScope="" ma:versionID="270b44a5fbb6bd949c222f709671ffef">
  <xsd:schema xmlns:xsd="http://www.w3.org/2001/XMLSchema" xmlns:xs="http://www.w3.org/2001/XMLSchema" xmlns:p="http://schemas.microsoft.com/office/2006/metadata/properties" targetNamespace="http://schemas.microsoft.com/office/2006/metadata/properties" ma:root="true" ma:fieldsID="4936ff5afc1a84bf5746d7d1a0c0c6e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A2A386A-CA85-4C40-B9CF-99C3D8DDDA9C}">
  <ds:schemaRefs>
    <ds:schemaRef ds:uri="http://schemas.microsoft.com/sharepoint/v3/contenttype/forms"/>
  </ds:schemaRefs>
</ds:datastoreItem>
</file>

<file path=customXml/itemProps2.xml><?xml version="1.0" encoding="utf-8"?>
<ds:datastoreItem xmlns:ds="http://schemas.openxmlformats.org/officeDocument/2006/customXml" ds:itemID="{2B1AE327-3407-4B0A-81D0-0BC173D70B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42D300C-45EC-4B6F-B7AC-392F14C798CF}">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Thema1</Template>
  <TotalTime>1227</TotalTime>
  <Words>706</Words>
  <Application>Microsoft Office PowerPoint</Application>
  <PresentationFormat>Diavoorstelling (4:3)</PresentationFormat>
  <Paragraphs>168</Paragraphs>
  <Slides>23</Slides>
  <Notes>9</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23</vt:i4>
      </vt:variant>
    </vt:vector>
  </HeadingPairs>
  <TitlesOfParts>
    <vt:vector size="28" baseType="lpstr">
      <vt:lpstr>Arial</vt:lpstr>
      <vt:lpstr>Calibri</vt:lpstr>
      <vt:lpstr>Calibri Light</vt:lpstr>
      <vt:lpstr>Wingdings</vt:lpstr>
      <vt:lpstr>Thema1</vt:lpstr>
      <vt:lpstr>Voeren en verzorgen  les 3</vt:lpstr>
      <vt:lpstr>Lesindeling </vt:lpstr>
      <vt:lpstr>Leerdoelen</vt:lpstr>
      <vt:lpstr>Herhaling vorige les</vt:lpstr>
      <vt:lpstr>Soorten diervoeding</vt:lpstr>
      <vt:lpstr>Grondstoffen</vt:lpstr>
      <vt:lpstr>Goede voeding (1)</vt:lpstr>
      <vt:lpstr>Goede voeding (2)</vt:lpstr>
      <vt:lpstr>Goede voeding </vt:lpstr>
      <vt:lpstr>PowerPoint-presentatie</vt:lpstr>
      <vt:lpstr>PowerPoint-presentatie</vt:lpstr>
      <vt:lpstr>Functie voedingstoffen </vt:lpstr>
      <vt:lpstr>Eiwitten </vt:lpstr>
      <vt:lpstr>Vetten </vt:lpstr>
      <vt:lpstr>Koolhydraten </vt:lpstr>
      <vt:lpstr>Water </vt:lpstr>
      <vt:lpstr>Bewaren en bereiden van voedsel </vt:lpstr>
      <vt:lpstr>Bewaren en bereiden van voedsel </vt:lpstr>
      <vt:lpstr>Hygiëne </vt:lpstr>
      <vt:lpstr>Hygiëne </vt:lpstr>
      <vt:lpstr>Hygiëne </vt:lpstr>
      <vt:lpstr>Opdracht</vt:lpstr>
      <vt:lpstr>Afsluiting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Liza Groot Severt</dc:creator>
  <cp:lastModifiedBy>Wies Temming - Pondes</cp:lastModifiedBy>
  <cp:revision>101</cp:revision>
  <dcterms:created xsi:type="dcterms:W3CDTF">2016-05-17T13:10:52Z</dcterms:created>
  <dcterms:modified xsi:type="dcterms:W3CDTF">2018-09-18T13:01:20Z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0x01010011F056845C93DA4081F16C72B80E01B8</vt:lpwstr>
  </property>
  <property fmtid="{D5CDD505-2E9C-101B-9397-08002B2CF9AE}" pid="3" name="IsMyDocuments">
    <vt:bool>true</vt:bool>
  </property>
</Properties>
</file>